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31" r:id="rId3"/>
    <p:sldId id="334" r:id="rId4"/>
    <p:sldId id="345" r:id="rId5"/>
    <p:sldId id="318" r:id="rId6"/>
    <p:sldId id="321" r:id="rId7"/>
    <p:sldId id="325" r:id="rId8"/>
    <p:sldId id="302" r:id="rId9"/>
    <p:sldId id="299" r:id="rId10"/>
    <p:sldId id="337" r:id="rId11"/>
    <p:sldId id="343" r:id="rId12"/>
    <p:sldId id="338" r:id="rId13"/>
    <p:sldId id="339" r:id="rId14"/>
    <p:sldId id="342" r:id="rId15"/>
    <p:sldId id="333" r:id="rId16"/>
    <p:sldId id="344" r:id="rId17"/>
    <p:sldId id="304" r:id="rId18"/>
    <p:sldId id="336" r:id="rId19"/>
    <p:sldId id="311" r:id="rId20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AADC"/>
    <a:srgbClr val="B0C7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67" autoAdjust="0"/>
    <p:restoredTop sz="94660"/>
  </p:normalViewPr>
  <p:slideViewPr>
    <p:cSldViewPr snapToGrid="0">
      <p:cViewPr varScale="1">
        <p:scale>
          <a:sx n="77" d="100"/>
          <a:sy n="77" d="100"/>
        </p:scale>
        <p:origin x="72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b.intra.admin.ch\BFS$\Archive\SKS\DIAM\02_Admin_SC\03_Pr&#228;sentationen\2020\2020_Regiostat_OGD_TSc\Abbildungen\stat-t&#233;l&#233;chargement_2018-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b.intra.admin.ch\BFS$\Archive\SKS\DIAM\02_Admin_SC\03_Pr&#228;sentationen\2020\2020_Regiostat_OGD_TSc\Abbildungen\stat-t&#233;l&#233;chargement_2018-20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b.intra.admin.ch\BFS$\Archive\SKS\DIAM\02_Admin_SC\03_Pr&#228;sentationen\2020\2020_Regiostat_OGD_TSc\Abbildungen\stat-t&#233;l&#233;chargement_2018-20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b.intra.admin.ch\BFS$\Archive\SKS\DIAM\02_Admin_SC\03_Pr&#228;sentationen\2020\2020_Regiostat_OGD_TSc\Abbildungen\stat-t&#233;l&#233;chargement_2018-2020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b.intra.admin.ch\BFS$\Archive\SKS\DIAM\02_Admin_SC\03_Pr&#228;sentationen\2020\2020_Regiostat_OGD_TSc\Abbildungen\stat-t&#233;l&#233;chargement_2018-2020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b.intra.admin.ch\BFS$\Archive\SKS\DIAM\02_Admin_SC\03_Pr&#228;sentationen\2020\2020_Regiostat_OGD_TSc\Abbildungen\stat-t&#233;l&#233;chargement_2018-2020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8.3657423256875502E-2"/>
          <c:y val="0.1902314814814815"/>
          <c:w val="0.87769523374795544"/>
          <c:h val="0.6323228346456693"/>
        </c:manualLayout>
      </c:layout>
      <c:lineChart>
        <c:grouping val="standard"/>
        <c:varyColors val="0"/>
        <c:ser>
          <c:idx val="0"/>
          <c:order val="0"/>
          <c:tx>
            <c:strRef>
              <c:f>graphique!$A$6</c:f>
              <c:strCache>
                <c:ptCount val="1"/>
                <c:pt idx="0">
                  <c:v>Publikationen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graphique!$B$1:$AH$1</c:f>
              <c:strCache>
                <c:ptCount val="33"/>
                <c:pt idx="0">
                  <c:v>2018-01</c:v>
                </c:pt>
                <c:pt idx="1">
                  <c:v>2018-02</c:v>
                </c:pt>
                <c:pt idx="2">
                  <c:v>2018-03</c:v>
                </c:pt>
                <c:pt idx="3">
                  <c:v>2018-04</c:v>
                </c:pt>
                <c:pt idx="4">
                  <c:v>2018-05</c:v>
                </c:pt>
                <c:pt idx="5">
                  <c:v>2018-06</c:v>
                </c:pt>
                <c:pt idx="6">
                  <c:v>2018-07</c:v>
                </c:pt>
                <c:pt idx="7">
                  <c:v>2018-08</c:v>
                </c:pt>
                <c:pt idx="8">
                  <c:v>2018-09</c:v>
                </c:pt>
                <c:pt idx="9">
                  <c:v>2018-10</c:v>
                </c:pt>
                <c:pt idx="10">
                  <c:v>2018-11</c:v>
                </c:pt>
                <c:pt idx="11">
                  <c:v>2018-12</c:v>
                </c:pt>
                <c:pt idx="12">
                  <c:v>2019-01</c:v>
                </c:pt>
                <c:pt idx="13">
                  <c:v>2019-02</c:v>
                </c:pt>
                <c:pt idx="14">
                  <c:v>2019-03</c:v>
                </c:pt>
                <c:pt idx="15">
                  <c:v>2019-04</c:v>
                </c:pt>
                <c:pt idx="16">
                  <c:v>2019-05</c:v>
                </c:pt>
                <c:pt idx="17">
                  <c:v>2019-06</c:v>
                </c:pt>
                <c:pt idx="18">
                  <c:v>2019-07</c:v>
                </c:pt>
                <c:pt idx="19">
                  <c:v>2019-08</c:v>
                </c:pt>
                <c:pt idx="20">
                  <c:v>2019-09</c:v>
                </c:pt>
                <c:pt idx="21">
                  <c:v>2019-10</c:v>
                </c:pt>
                <c:pt idx="22">
                  <c:v>2019-11</c:v>
                </c:pt>
                <c:pt idx="23">
                  <c:v>2019-12</c:v>
                </c:pt>
                <c:pt idx="24">
                  <c:v>2020-01</c:v>
                </c:pt>
                <c:pt idx="25">
                  <c:v>2020-02</c:v>
                </c:pt>
                <c:pt idx="26">
                  <c:v>2020-03</c:v>
                </c:pt>
                <c:pt idx="27">
                  <c:v>2020-04</c:v>
                </c:pt>
                <c:pt idx="28">
                  <c:v>2020-05</c:v>
                </c:pt>
                <c:pt idx="29">
                  <c:v>2020-06</c:v>
                </c:pt>
                <c:pt idx="30">
                  <c:v>2020-07</c:v>
                </c:pt>
                <c:pt idx="31">
                  <c:v>2020-08</c:v>
                </c:pt>
                <c:pt idx="32">
                  <c:v>2020-09</c:v>
                </c:pt>
              </c:strCache>
            </c:strRef>
          </c:cat>
          <c:val>
            <c:numRef>
              <c:f>graphique!$B$6:$AH$6</c:f>
              <c:numCache>
                <c:formatCode>#,##0</c:formatCode>
                <c:ptCount val="33"/>
                <c:pt idx="0">
                  <c:v>71803</c:v>
                </c:pt>
                <c:pt idx="1">
                  <c:v>68752</c:v>
                </c:pt>
                <c:pt idx="2">
                  <c:v>77373</c:v>
                </c:pt>
                <c:pt idx="3">
                  <c:v>83691</c:v>
                </c:pt>
                <c:pt idx="4">
                  <c:v>79800</c:v>
                </c:pt>
                <c:pt idx="5">
                  <c:v>75675</c:v>
                </c:pt>
                <c:pt idx="6">
                  <c:v>64961</c:v>
                </c:pt>
                <c:pt idx="7">
                  <c:v>71302</c:v>
                </c:pt>
                <c:pt idx="8">
                  <c:v>114693</c:v>
                </c:pt>
                <c:pt idx="9">
                  <c:v>85897</c:v>
                </c:pt>
                <c:pt idx="10">
                  <c:v>98815</c:v>
                </c:pt>
                <c:pt idx="11">
                  <c:v>82847</c:v>
                </c:pt>
                <c:pt idx="12">
                  <c:v>92939</c:v>
                </c:pt>
                <c:pt idx="13">
                  <c:v>85338</c:v>
                </c:pt>
                <c:pt idx="14">
                  <c:v>85486</c:v>
                </c:pt>
                <c:pt idx="15">
                  <c:v>82179</c:v>
                </c:pt>
                <c:pt idx="16">
                  <c:v>93513</c:v>
                </c:pt>
                <c:pt idx="17">
                  <c:v>83293</c:v>
                </c:pt>
                <c:pt idx="18">
                  <c:v>77142</c:v>
                </c:pt>
                <c:pt idx="19">
                  <c:v>84505</c:v>
                </c:pt>
                <c:pt idx="20">
                  <c:v>88729</c:v>
                </c:pt>
                <c:pt idx="21">
                  <c:v>118381</c:v>
                </c:pt>
                <c:pt idx="22">
                  <c:v>108954</c:v>
                </c:pt>
                <c:pt idx="23">
                  <c:v>129246</c:v>
                </c:pt>
                <c:pt idx="24">
                  <c:v>124114</c:v>
                </c:pt>
                <c:pt idx="25">
                  <c:v>101501</c:v>
                </c:pt>
                <c:pt idx="26">
                  <c:v>163629</c:v>
                </c:pt>
                <c:pt idx="27">
                  <c:v>156827</c:v>
                </c:pt>
                <c:pt idx="28">
                  <c:v>145783</c:v>
                </c:pt>
                <c:pt idx="29">
                  <c:v>107517</c:v>
                </c:pt>
                <c:pt idx="30">
                  <c:v>98605</c:v>
                </c:pt>
                <c:pt idx="31">
                  <c:v>102355</c:v>
                </c:pt>
                <c:pt idx="32">
                  <c:v>112234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EA-4005-86B0-1B785DC919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8188184"/>
        <c:axId val="718187856"/>
      </c:lineChart>
      <c:catAx>
        <c:axId val="718188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8187856"/>
        <c:crosses val="autoZero"/>
        <c:auto val="1"/>
        <c:lblAlgn val="ctr"/>
        <c:lblOffset val="100"/>
        <c:noMultiLvlLbl val="0"/>
      </c:catAx>
      <c:valAx>
        <c:axId val="71818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8188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8.3657423256875502E-2"/>
          <c:y val="0.1902314814814815"/>
          <c:w val="0.87769523374795544"/>
          <c:h val="0.6323228346456693"/>
        </c:manualLayout>
      </c:layout>
      <c:lineChart>
        <c:grouping val="standard"/>
        <c:varyColors val="0"/>
        <c:ser>
          <c:idx val="0"/>
          <c:order val="0"/>
          <c:tx>
            <c:strRef>
              <c:f>graphique!$A$3</c:f>
              <c:strCache>
                <c:ptCount val="1"/>
                <c:pt idx="0">
                  <c:v>Diagram/Bild/Infografik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graphique!$B$1:$AH$1</c:f>
              <c:strCache>
                <c:ptCount val="33"/>
                <c:pt idx="0">
                  <c:v>2018-01</c:v>
                </c:pt>
                <c:pt idx="1">
                  <c:v>2018-02</c:v>
                </c:pt>
                <c:pt idx="2">
                  <c:v>2018-03</c:v>
                </c:pt>
                <c:pt idx="3">
                  <c:v>2018-04</c:v>
                </c:pt>
                <c:pt idx="4">
                  <c:v>2018-05</c:v>
                </c:pt>
                <c:pt idx="5">
                  <c:v>2018-06</c:v>
                </c:pt>
                <c:pt idx="6">
                  <c:v>2018-07</c:v>
                </c:pt>
                <c:pt idx="7">
                  <c:v>2018-08</c:v>
                </c:pt>
                <c:pt idx="8">
                  <c:v>2018-09</c:v>
                </c:pt>
                <c:pt idx="9">
                  <c:v>2018-10</c:v>
                </c:pt>
                <c:pt idx="10">
                  <c:v>2018-11</c:v>
                </c:pt>
                <c:pt idx="11">
                  <c:v>2018-12</c:v>
                </c:pt>
                <c:pt idx="12">
                  <c:v>2019-01</c:v>
                </c:pt>
                <c:pt idx="13">
                  <c:v>2019-02</c:v>
                </c:pt>
                <c:pt idx="14">
                  <c:v>2019-03</c:v>
                </c:pt>
                <c:pt idx="15">
                  <c:v>2019-04</c:v>
                </c:pt>
                <c:pt idx="16">
                  <c:v>2019-05</c:v>
                </c:pt>
                <c:pt idx="17">
                  <c:v>2019-06</c:v>
                </c:pt>
                <c:pt idx="18">
                  <c:v>2019-07</c:v>
                </c:pt>
                <c:pt idx="19">
                  <c:v>2019-08</c:v>
                </c:pt>
                <c:pt idx="20">
                  <c:v>2019-09</c:v>
                </c:pt>
                <c:pt idx="21">
                  <c:v>2019-10</c:v>
                </c:pt>
                <c:pt idx="22">
                  <c:v>2019-11</c:v>
                </c:pt>
                <c:pt idx="23">
                  <c:v>2019-12</c:v>
                </c:pt>
                <c:pt idx="24">
                  <c:v>2020-01</c:v>
                </c:pt>
                <c:pt idx="25">
                  <c:v>2020-02</c:v>
                </c:pt>
                <c:pt idx="26">
                  <c:v>2020-03</c:v>
                </c:pt>
                <c:pt idx="27">
                  <c:v>2020-04</c:v>
                </c:pt>
                <c:pt idx="28">
                  <c:v>2020-05</c:v>
                </c:pt>
                <c:pt idx="29">
                  <c:v>2020-06</c:v>
                </c:pt>
                <c:pt idx="30">
                  <c:v>2020-07</c:v>
                </c:pt>
                <c:pt idx="31">
                  <c:v>2020-08</c:v>
                </c:pt>
                <c:pt idx="32">
                  <c:v>2020-09</c:v>
                </c:pt>
              </c:strCache>
            </c:strRef>
          </c:cat>
          <c:val>
            <c:numRef>
              <c:f>graphique!$B$3:$AH$3</c:f>
              <c:numCache>
                <c:formatCode>#,##0</c:formatCode>
                <c:ptCount val="33"/>
                <c:pt idx="0">
                  <c:v>16842</c:v>
                </c:pt>
                <c:pt idx="1">
                  <c:v>14079</c:v>
                </c:pt>
                <c:pt idx="2">
                  <c:v>18882</c:v>
                </c:pt>
                <c:pt idx="3">
                  <c:v>22766</c:v>
                </c:pt>
                <c:pt idx="4">
                  <c:v>23410</c:v>
                </c:pt>
                <c:pt idx="5">
                  <c:v>27763</c:v>
                </c:pt>
                <c:pt idx="6">
                  <c:v>34657</c:v>
                </c:pt>
                <c:pt idx="7">
                  <c:v>40985</c:v>
                </c:pt>
                <c:pt idx="8">
                  <c:v>26946</c:v>
                </c:pt>
                <c:pt idx="9">
                  <c:v>24055</c:v>
                </c:pt>
                <c:pt idx="10">
                  <c:v>30480</c:v>
                </c:pt>
                <c:pt idx="11">
                  <c:v>23474</c:v>
                </c:pt>
                <c:pt idx="12">
                  <c:v>28190</c:v>
                </c:pt>
                <c:pt idx="13">
                  <c:v>34665</c:v>
                </c:pt>
                <c:pt idx="14">
                  <c:v>30163</c:v>
                </c:pt>
                <c:pt idx="15">
                  <c:v>29330</c:v>
                </c:pt>
                <c:pt idx="16">
                  <c:v>39933</c:v>
                </c:pt>
                <c:pt idx="17">
                  <c:v>42126</c:v>
                </c:pt>
                <c:pt idx="18">
                  <c:v>45396</c:v>
                </c:pt>
                <c:pt idx="19">
                  <c:v>47712</c:v>
                </c:pt>
                <c:pt idx="20">
                  <c:v>39615</c:v>
                </c:pt>
                <c:pt idx="21">
                  <c:v>36310</c:v>
                </c:pt>
                <c:pt idx="22">
                  <c:v>30067</c:v>
                </c:pt>
                <c:pt idx="23">
                  <c:v>93760</c:v>
                </c:pt>
                <c:pt idx="24">
                  <c:v>54900</c:v>
                </c:pt>
                <c:pt idx="25">
                  <c:v>21096</c:v>
                </c:pt>
                <c:pt idx="26">
                  <c:v>40147</c:v>
                </c:pt>
                <c:pt idx="27">
                  <c:v>32408</c:v>
                </c:pt>
                <c:pt idx="28">
                  <c:v>33053</c:v>
                </c:pt>
                <c:pt idx="29">
                  <c:v>48334</c:v>
                </c:pt>
                <c:pt idx="30">
                  <c:v>24493</c:v>
                </c:pt>
                <c:pt idx="31">
                  <c:v>29041</c:v>
                </c:pt>
                <c:pt idx="32">
                  <c:v>31501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43-4573-8ADA-4EDF8345C0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8188184"/>
        <c:axId val="718187856"/>
      </c:lineChart>
      <c:catAx>
        <c:axId val="718188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8187856"/>
        <c:crosses val="autoZero"/>
        <c:auto val="1"/>
        <c:lblAlgn val="ctr"/>
        <c:lblOffset val="100"/>
        <c:noMultiLvlLbl val="0"/>
      </c:catAx>
      <c:valAx>
        <c:axId val="71818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8188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8.3657423256875502E-2"/>
          <c:y val="0.1902314814814815"/>
          <c:w val="0.87769523374795544"/>
          <c:h val="0.6323228346456693"/>
        </c:manualLayout>
      </c:layout>
      <c:lineChart>
        <c:grouping val="standard"/>
        <c:varyColors val="0"/>
        <c:ser>
          <c:idx val="0"/>
          <c:order val="0"/>
          <c:tx>
            <c:strRef>
              <c:f>graphique!$A$8</c:f>
              <c:strCache>
                <c:ptCount val="1"/>
                <c:pt idx="0">
                  <c:v>Karten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graphique!$B$1:$AH$1</c:f>
              <c:strCache>
                <c:ptCount val="33"/>
                <c:pt idx="0">
                  <c:v>2018-01</c:v>
                </c:pt>
                <c:pt idx="1">
                  <c:v>2018-02</c:v>
                </c:pt>
                <c:pt idx="2">
                  <c:v>2018-03</c:v>
                </c:pt>
                <c:pt idx="3">
                  <c:v>2018-04</c:v>
                </c:pt>
                <c:pt idx="4">
                  <c:v>2018-05</c:v>
                </c:pt>
                <c:pt idx="5">
                  <c:v>2018-06</c:v>
                </c:pt>
                <c:pt idx="6">
                  <c:v>2018-07</c:v>
                </c:pt>
                <c:pt idx="7">
                  <c:v>2018-08</c:v>
                </c:pt>
                <c:pt idx="8">
                  <c:v>2018-09</c:v>
                </c:pt>
                <c:pt idx="9">
                  <c:v>2018-10</c:v>
                </c:pt>
                <c:pt idx="10">
                  <c:v>2018-11</c:v>
                </c:pt>
                <c:pt idx="11">
                  <c:v>2018-12</c:v>
                </c:pt>
                <c:pt idx="12">
                  <c:v>2019-01</c:v>
                </c:pt>
                <c:pt idx="13">
                  <c:v>2019-02</c:v>
                </c:pt>
                <c:pt idx="14">
                  <c:v>2019-03</c:v>
                </c:pt>
                <c:pt idx="15">
                  <c:v>2019-04</c:v>
                </c:pt>
                <c:pt idx="16">
                  <c:v>2019-05</c:v>
                </c:pt>
                <c:pt idx="17">
                  <c:v>2019-06</c:v>
                </c:pt>
                <c:pt idx="18">
                  <c:v>2019-07</c:v>
                </c:pt>
                <c:pt idx="19">
                  <c:v>2019-08</c:v>
                </c:pt>
                <c:pt idx="20">
                  <c:v>2019-09</c:v>
                </c:pt>
                <c:pt idx="21">
                  <c:v>2019-10</c:v>
                </c:pt>
                <c:pt idx="22">
                  <c:v>2019-11</c:v>
                </c:pt>
                <c:pt idx="23">
                  <c:v>2019-12</c:v>
                </c:pt>
                <c:pt idx="24">
                  <c:v>2020-01</c:v>
                </c:pt>
                <c:pt idx="25">
                  <c:v>2020-02</c:v>
                </c:pt>
                <c:pt idx="26">
                  <c:v>2020-03</c:v>
                </c:pt>
                <c:pt idx="27">
                  <c:v>2020-04</c:v>
                </c:pt>
                <c:pt idx="28">
                  <c:v>2020-05</c:v>
                </c:pt>
                <c:pt idx="29">
                  <c:v>2020-06</c:v>
                </c:pt>
                <c:pt idx="30">
                  <c:v>2020-07</c:v>
                </c:pt>
                <c:pt idx="31">
                  <c:v>2020-08</c:v>
                </c:pt>
                <c:pt idx="32">
                  <c:v>2020-09</c:v>
                </c:pt>
              </c:strCache>
            </c:strRef>
          </c:cat>
          <c:val>
            <c:numRef>
              <c:f>graphique!$B$8:$AH$8</c:f>
              <c:numCache>
                <c:formatCode>#,##0</c:formatCode>
                <c:ptCount val="33"/>
                <c:pt idx="0">
                  <c:v>1641</c:v>
                </c:pt>
                <c:pt idx="1">
                  <c:v>1652</c:v>
                </c:pt>
                <c:pt idx="2">
                  <c:v>1991</c:v>
                </c:pt>
                <c:pt idx="3">
                  <c:v>2039</c:v>
                </c:pt>
                <c:pt idx="4">
                  <c:v>2179</c:v>
                </c:pt>
                <c:pt idx="5">
                  <c:v>2244</c:v>
                </c:pt>
                <c:pt idx="6">
                  <c:v>2863</c:v>
                </c:pt>
                <c:pt idx="7">
                  <c:v>3548</c:v>
                </c:pt>
                <c:pt idx="8">
                  <c:v>2938</c:v>
                </c:pt>
                <c:pt idx="9">
                  <c:v>2472</c:v>
                </c:pt>
                <c:pt idx="10">
                  <c:v>2854</c:v>
                </c:pt>
                <c:pt idx="11">
                  <c:v>2036</c:v>
                </c:pt>
                <c:pt idx="12">
                  <c:v>3427</c:v>
                </c:pt>
                <c:pt idx="13">
                  <c:v>2946</c:v>
                </c:pt>
                <c:pt idx="14">
                  <c:v>2611</c:v>
                </c:pt>
                <c:pt idx="15">
                  <c:v>2676</c:v>
                </c:pt>
                <c:pt idx="16">
                  <c:v>3174</c:v>
                </c:pt>
                <c:pt idx="17">
                  <c:v>3057</c:v>
                </c:pt>
                <c:pt idx="18">
                  <c:v>3310</c:v>
                </c:pt>
                <c:pt idx="19">
                  <c:v>3467</c:v>
                </c:pt>
                <c:pt idx="20">
                  <c:v>3276</c:v>
                </c:pt>
                <c:pt idx="21">
                  <c:v>2922</c:v>
                </c:pt>
                <c:pt idx="22">
                  <c:v>2491</c:v>
                </c:pt>
                <c:pt idx="23">
                  <c:v>5096</c:v>
                </c:pt>
                <c:pt idx="24">
                  <c:v>3597</c:v>
                </c:pt>
                <c:pt idx="25">
                  <c:v>2132</c:v>
                </c:pt>
                <c:pt idx="26">
                  <c:v>2998</c:v>
                </c:pt>
                <c:pt idx="27">
                  <c:v>2556</c:v>
                </c:pt>
                <c:pt idx="28">
                  <c:v>2899</c:v>
                </c:pt>
                <c:pt idx="29">
                  <c:v>4117</c:v>
                </c:pt>
                <c:pt idx="30">
                  <c:v>2732</c:v>
                </c:pt>
                <c:pt idx="31">
                  <c:v>2870</c:v>
                </c:pt>
                <c:pt idx="32">
                  <c:v>3602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51-4D27-8B57-7DC792A4E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8188184"/>
        <c:axId val="718187856"/>
      </c:lineChart>
      <c:catAx>
        <c:axId val="718188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8187856"/>
        <c:crosses val="autoZero"/>
        <c:auto val="1"/>
        <c:lblAlgn val="ctr"/>
        <c:lblOffset val="100"/>
        <c:noMultiLvlLbl val="0"/>
      </c:catAx>
      <c:valAx>
        <c:axId val="71818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8188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8.3657423256875502E-2"/>
          <c:y val="0.1902314814814815"/>
          <c:w val="0.87769523374795544"/>
          <c:h val="0.6323228346456693"/>
        </c:manualLayout>
      </c:layout>
      <c:lineChart>
        <c:grouping val="standard"/>
        <c:varyColors val="0"/>
        <c:ser>
          <c:idx val="0"/>
          <c:order val="0"/>
          <c:tx>
            <c:strRef>
              <c:f>graphique!$A$5</c:f>
              <c:strCache>
                <c:ptCount val="1"/>
                <c:pt idx="0">
                  <c:v>Tabellen (xlsx, csv)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graphique!$B$1:$AH$1</c:f>
              <c:strCache>
                <c:ptCount val="33"/>
                <c:pt idx="0">
                  <c:v>2018-01</c:v>
                </c:pt>
                <c:pt idx="1">
                  <c:v>2018-02</c:v>
                </c:pt>
                <c:pt idx="2">
                  <c:v>2018-03</c:v>
                </c:pt>
                <c:pt idx="3">
                  <c:v>2018-04</c:v>
                </c:pt>
                <c:pt idx="4">
                  <c:v>2018-05</c:v>
                </c:pt>
                <c:pt idx="5">
                  <c:v>2018-06</c:v>
                </c:pt>
                <c:pt idx="6">
                  <c:v>2018-07</c:v>
                </c:pt>
                <c:pt idx="7">
                  <c:v>2018-08</c:v>
                </c:pt>
                <c:pt idx="8">
                  <c:v>2018-09</c:v>
                </c:pt>
                <c:pt idx="9">
                  <c:v>2018-10</c:v>
                </c:pt>
                <c:pt idx="10">
                  <c:v>2018-11</c:v>
                </c:pt>
                <c:pt idx="11">
                  <c:v>2018-12</c:v>
                </c:pt>
                <c:pt idx="12">
                  <c:v>2019-01</c:v>
                </c:pt>
                <c:pt idx="13">
                  <c:v>2019-02</c:v>
                </c:pt>
                <c:pt idx="14">
                  <c:v>2019-03</c:v>
                </c:pt>
                <c:pt idx="15">
                  <c:v>2019-04</c:v>
                </c:pt>
                <c:pt idx="16">
                  <c:v>2019-05</c:v>
                </c:pt>
                <c:pt idx="17">
                  <c:v>2019-06</c:v>
                </c:pt>
                <c:pt idx="18">
                  <c:v>2019-07</c:v>
                </c:pt>
                <c:pt idx="19">
                  <c:v>2019-08</c:v>
                </c:pt>
                <c:pt idx="20">
                  <c:v>2019-09</c:v>
                </c:pt>
                <c:pt idx="21">
                  <c:v>2019-10</c:v>
                </c:pt>
                <c:pt idx="22">
                  <c:v>2019-11</c:v>
                </c:pt>
                <c:pt idx="23">
                  <c:v>2019-12</c:v>
                </c:pt>
                <c:pt idx="24">
                  <c:v>2020-01</c:v>
                </c:pt>
                <c:pt idx="25">
                  <c:v>2020-02</c:v>
                </c:pt>
                <c:pt idx="26">
                  <c:v>2020-03</c:v>
                </c:pt>
                <c:pt idx="27">
                  <c:v>2020-04</c:v>
                </c:pt>
                <c:pt idx="28">
                  <c:v>2020-05</c:v>
                </c:pt>
                <c:pt idx="29">
                  <c:v>2020-06</c:v>
                </c:pt>
                <c:pt idx="30">
                  <c:v>2020-07</c:v>
                </c:pt>
                <c:pt idx="31">
                  <c:v>2020-08</c:v>
                </c:pt>
                <c:pt idx="32">
                  <c:v>2020-09</c:v>
                </c:pt>
              </c:strCache>
            </c:strRef>
          </c:cat>
          <c:val>
            <c:numRef>
              <c:f>graphique!$B$5:$AH$5</c:f>
              <c:numCache>
                <c:formatCode>#,##0</c:formatCode>
                <c:ptCount val="33"/>
                <c:pt idx="0">
                  <c:v>114039</c:v>
                </c:pt>
                <c:pt idx="1">
                  <c:v>106907</c:v>
                </c:pt>
                <c:pt idx="2">
                  <c:v>116083</c:v>
                </c:pt>
                <c:pt idx="3">
                  <c:v>117398</c:v>
                </c:pt>
                <c:pt idx="4">
                  <c:v>125127</c:v>
                </c:pt>
                <c:pt idx="5">
                  <c:v>126832</c:v>
                </c:pt>
                <c:pt idx="6">
                  <c:v>141541</c:v>
                </c:pt>
                <c:pt idx="7">
                  <c:v>168761</c:v>
                </c:pt>
                <c:pt idx="8">
                  <c:v>162782</c:v>
                </c:pt>
                <c:pt idx="9">
                  <c:v>150159</c:v>
                </c:pt>
                <c:pt idx="10">
                  <c:v>185738</c:v>
                </c:pt>
                <c:pt idx="11">
                  <c:v>145847</c:v>
                </c:pt>
                <c:pt idx="12">
                  <c:v>169425</c:v>
                </c:pt>
                <c:pt idx="13">
                  <c:v>177134</c:v>
                </c:pt>
                <c:pt idx="14">
                  <c:v>172074</c:v>
                </c:pt>
                <c:pt idx="15">
                  <c:v>176298</c:v>
                </c:pt>
                <c:pt idx="16">
                  <c:v>212679</c:v>
                </c:pt>
                <c:pt idx="17">
                  <c:v>199786</c:v>
                </c:pt>
                <c:pt idx="18">
                  <c:v>210717</c:v>
                </c:pt>
                <c:pt idx="19">
                  <c:v>221350</c:v>
                </c:pt>
                <c:pt idx="20">
                  <c:v>209107</c:v>
                </c:pt>
                <c:pt idx="21">
                  <c:v>304463</c:v>
                </c:pt>
                <c:pt idx="22">
                  <c:v>205697</c:v>
                </c:pt>
                <c:pt idx="23">
                  <c:v>319667</c:v>
                </c:pt>
                <c:pt idx="24">
                  <c:v>288180</c:v>
                </c:pt>
                <c:pt idx="25">
                  <c:v>181540</c:v>
                </c:pt>
                <c:pt idx="26">
                  <c:v>245106</c:v>
                </c:pt>
                <c:pt idx="27">
                  <c:v>276736</c:v>
                </c:pt>
                <c:pt idx="28">
                  <c:v>254314</c:v>
                </c:pt>
                <c:pt idx="29">
                  <c:v>262513</c:v>
                </c:pt>
                <c:pt idx="30">
                  <c:v>214114</c:v>
                </c:pt>
                <c:pt idx="31">
                  <c:v>222349</c:v>
                </c:pt>
                <c:pt idx="32">
                  <c:v>240012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39-47ED-80C3-CC558DD47D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8188184"/>
        <c:axId val="718187856"/>
      </c:lineChart>
      <c:catAx>
        <c:axId val="718188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8187856"/>
        <c:crosses val="autoZero"/>
        <c:auto val="1"/>
        <c:lblAlgn val="ctr"/>
        <c:lblOffset val="100"/>
        <c:noMultiLvlLbl val="0"/>
      </c:catAx>
      <c:valAx>
        <c:axId val="71818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8188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8.3657423256875502E-2"/>
          <c:y val="0.1902314814814815"/>
          <c:w val="0.87769523374795544"/>
          <c:h val="0.6323228346456693"/>
        </c:manualLayout>
      </c:layout>
      <c:lineChart>
        <c:grouping val="standard"/>
        <c:varyColors val="0"/>
        <c:ser>
          <c:idx val="0"/>
          <c:order val="0"/>
          <c:tx>
            <c:strRef>
              <c:f>graphique!$A$4</c:f>
              <c:strCache>
                <c:ptCount val="1"/>
                <c:pt idx="0">
                  <c:v>Tabellen (xlsx, csv, json)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graphique!$B$1:$AH$1</c:f>
              <c:strCache>
                <c:ptCount val="33"/>
                <c:pt idx="0">
                  <c:v>2018-01</c:v>
                </c:pt>
                <c:pt idx="1">
                  <c:v>2018-02</c:v>
                </c:pt>
                <c:pt idx="2">
                  <c:v>2018-03</c:v>
                </c:pt>
                <c:pt idx="3">
                  <c:v>2018-04</c:v>
                </c:pt>
                <c:pt idx="4">
                  <c:v>2018-05</c:v>
                </c:pt>
                <c:pt idx="5">
                  <c:v>2018-06</c:v>
                </c:pt>
                <c:pt idx="6">
                  <c:v>2018-07</c:v>
                </c:pt>
                <c:pt idx="7">
                  <c:v>2018-08</c:v>
                </c:pt>
                <c:pt idx="8">
                  <c:v>2018-09</c:v>
                </c:pt>
                <c:pt idx="9">
                  <c:v>2018-10</c:v>
                </c:pt>
                <c:pt idx="10">
                  <c:v>2018-11</c:v>
                </c:pt>
                <c:pt idx="11">
                  <c:v>2018-12</c:v>
                </c:pt>
                <c:pt idx="12">
                  <c:v>2019-01</c:v>
                </c:pt>
                <c:pt idx="13">
                  <c:v>2019-02</c:v>
                </c:pt>
                <c:pt idx="14">
                  <c:v>2019-03</c:v>
                </c:pt>
                <c:pt idx="15">
                  <c:v>2019-04</c:v>
                </c:pt>
                <c:pt idx="16">
                  <c:v>2019-05</c:v>
                </c:pt>
                <c:pt idx="17">
                  <c:v>2019-06</c:v>
                </c:pt>
                <c:pt idx="18">
                  <c:v>2019-07</c:v>
                </c:pt>
                <c:pt idx="19">
                  <c:v>2019-08</c:v>
                </c:pt>
                <c:pt idx="20">
                  <c:v>2019-09</c:v>
                </c:pt>
                <c:pt idx="21">
                  <c:v>2019-10</c:v>
                </c:pt>
                <c:pt idx="22">
                  <c:v>2019-11</c:v>
                </c:pt>
                <c:pt idx="23">
                  <c:v>2019-12</c:v>
                </c:pt>
                <c:pt idx="24">
                  <c:v>2020-01</c:v>
                </c:pt>
                <c:pt idx="25">
                  <c:v>2020-02</c:v>
                </c:pt>
                <c:pt idx="26">
                  <c:v>2020-03</c:v>
                </c:pt>
                <c:pt idx="27">
                  <c:v>2020-04</c:v>
                </c:pt>
                <c:pt idx="28">
                  <c:v>2020-05</c:v>
                </c:pt>
                <c:pt idx="29">
                  <c:v>2020-06</c:v>
                </c:pt>
                <c:pt idx="30">
                  <c:v>2020-07</c:v>
                </c:pt>
                <c:pt idx="31">
                  <c:v>2020-08</c:v>
                </c:pt>
                <c:pt idx="32">
                  <c:v>2020-09</c:v>
                </c:pt>
              </c:strCache>
            </c:strRef>
          </c:cat>
          <c:val>
            <c:numRef>
              <c:f>graphique!$B$4:$AH$4</c:f>
              <c:numCache>
                <c:formatCode>#,##0</c:formatCode>
                <c:ptCount val="33"/>
                <c:pt idx="0">
                  <c:v>114039</c:v>
                </c:pt>
                <c:pt idx="1">
                  <c:v>106907</c:v>
                </c:pt>
                <c:pt idx="2">
                  <c:v>116083</c:v>
                </c:pt>
                <c:pt idx="3">
                  <c:v>117398</c:v>
                </c:pt>
                <c:pt idx="4">
                  <c:v>125127</c:v>
                </c:pt>
                <c:pt idx="5">
                  <c:v>126832</c:v>
                </c:pt>
                <c:pt idx="6">
                  <c:v>141541</c:v>
                </c:pt>
                <c:pt idx="7">
                  <c:v>168761</c:v>
                </c:pt>
                <c:pt idx="8">
                  <c:v>162782</c:v>
                </c:pt>
                <c:pt idx="9">
                  <c:v>150159</c:v>
                </c:pt>
                <c:pt idx="10">
                  <c:v>185738</c:v>
                </c:pt>
                <c:pt idx="11">
                  <c:v>145847</c:v>
                </c:pt>
                <c:pt idx="12">
                  <c:v>169425</c:v>
                </c:pt>
                <c:pt idx="13">
                  <c:v>177134</c:v>
                </c:pt>
                <c:pt idx="14">
                  <c:v>172074</c:v>
                </c:pt>
                <c:pt idx="15">
                  <c:v>176298</c:v>
                </c:pt>
                <c:pt idx="16">
                  <c:v>214493</c:v>
                </c:pt>
                <c:pt idx="17">
                  <c:v>199991</c:v>
                </c:pt>
                <c:pt idx="18">
                  <c:v>210717</c:v>
                </c:pt>
                <c:pt idx="19">
                  <c:v>224506</c:v>
                </c:pt>
                <c:pt idx="20">
                  <c:v>364773</c:v>
                </c:pt>
                <c:pt idx="21">
                  <c:v>6550686</c:v>
                </c:pt>
                <c:pt idx="22">
                  <c:v>7957096</c:v>
                </c:pt>
                <c:pt idx="23">
                  <c:v>1833326</c:v>
                </c:pt>
                <c:pt idx="24">
                  <c:v>376528</c:v>
                </c:pt>
                <c:pt idx="25">
                  <c:v>264579</c:v>
                </c:pt>
                <c:pt idx="26">
                  <c:v>333217</c:v>
                </c:pt>
                <c:pt idx="27">
                  <c:v>434485</c:v>
                </c:pt>
                <c:pt idx="28">
                  <c:v>354478</c:v>
                </c:pt>
                <c:pt idx="29">
                  <c:v>326068</c:v>
                </c:pt>
                <c:pt idx="30">
                  <c:v>483946</c:v>
                </c:pt>
                <c:pt idx="31">
                  <c:v>371605</c:v>
                </c:pt>
                <c:pt idx="32">
                  <c:v>344327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D1-4508-B62B-77F477BB24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8188184"/>
        <c:axId val="718187856"/>
      </c:lineChart>
      <c:catAx>
        <c:axId val="718188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8187856"/>
        <c:crosses val="autoZero"/>
        <c:auto val="1"/>
        <c:lblAlgn val="ctr"/>
        <c:lblOffset val="100"/>
        <c:noMultiLvlLbl val="0"/>
      </c:catAx>
      <c:valAx>
        <c:axId val="71818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8188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8.3657423256875502E-2"/>
          <c:y val="0.1902314814814815"/>
          <c:w val="0.87769523374795544"/>
          <c:h val="0.6323228346456693"/>
        </c:manualLayout>
      </c:layout>
      <c:lineChart>
        <c:grouping val="standard"/>
        <c:varyColors val="0"/>
        <c:ser>
          <c:idx val="0"/>
          <c:order val="0"/>
          <c:tx>
            <c:strRef>
              <c:f>graphique!$A$7</c:f>
              <c:strCache>
                <c:ptCount val="1"/>
                <c:pt idx="0">
                  <c:v>Cubes PX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graphique!$B$1:$AH$1</c:f>
              <c:strCache>
                <c:ptCount val="33"/>
                <c:pt idx="0">
                  <c:v>2018-01</c:v>
                </c:pt>
                <c:pt idx="1">
                  <c:v>2018-02</c:v>
                </c:pt>
                <c:pt idx="2">
                  <c:v>2018-03</c:v>
                </c:pt>
                <c:pt idx="3">
                  <c:v>2018-04</c:v>
                </c:pt>
                <c:pt idx="4">
                  <c:v>2018-05</c:v>
                </c:pt>
                <c:pt idx="5">
                  <c:v>2018-06</c:v>
                </c:pt>
                <c:pt idx="6">
                  <c:v>2018-07</c:v>
                </c:pt>
                <c:pt idx="7">
                  <c:v>2018-08</c:v>
                </c:pt>
                <c:pt idx="8">
                  <c:v>2018-09</c:v>
                </c:pt>
                <c:pt idx="9">
                  <c:v>2018-10</c:v>
                </c:pt>
                <c:pt idx="10">
                  <c:v>2018-11</c:v>
                </c:pt>
                <c:pt idx="11">
                  <c:v>2018-12</c:v>
                </c:pt>
                <c:pt idx="12">
                  <c:v>2019-01</c:v>
                </c:pt>
                <c:pt idx="13">
                  <c:v>2019-02</c:v>
                </c:pt>
                <c:pt idx="14">
                  <c:v>2019-03</c:v>
                </c:pt>
                <c:pt idx="15">
                  <c:v>2019-04</c:v>
                </c:pt>
                <c:pt idx="16">
                  <c:v>2019-05</c:v>
                </c:pt>
                <c:pt idx="17">
                  <c:v>2019-06</c:v>
                </c:pt>
                <c:pt idx="18">
                  <c:v>2019-07</c:v>
                </c:pt>
                <c:pt idx="19">
                  <c:v>2019-08</c:v>
                </c:pt>
                <c:pt idx="20">
                  <c:v>2019-09</c:v>
                </c:pt>
                <c:pt idx="21">
                  <c:v>2019-10</c:v>
                </c:pt>
                <c:pt idx="22">
                  <c:v>2019-11</c:v>
                </c:pt>
                <c:pt idx="23">
                  <c:v>2019-12</c:v>
                </c:pt>
                <c:pt idx="24">
                  <c:v>2020-01</c:v>
                </c:pt>
                <c:pt idx="25">
                  <c:v>2020-02</c:v>
                </c:pt>
                <c:pt idx="26">
                  <c:v>2020-03</c:v>
                </c:pt>
                <c:pt idx="27">
                  <c:v>2020-04</c:v>
                </c:pt>
                <c:pt idx="28">
                  <c:v>2020-05</c:v>
                </c:pt>
                <c:pt idx="29">
                  <c:v>2020-06</c:v>
                </c:pt>
                <c:pt idx="30">
                  <c:v>2020-07</c:v>
                </c:pt>
                <c:pt idx="31">
                  <c:v>2020-08</c:v>
                </c:pt>
                <c:pt idx="32">
                  <c:v>2020-09</c:v>
                </c:pt>
              </c:strCache>
            </c:strRef>
          </c:cat>
          <c:val>
            <c:numRef>
              <c:f>graphique!$B$7:$AH$7</c:f>
              <c:numCache>
                <c:formatCode>#,##0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16</c:v>
                </c:pt>
                <c:pt idx="10">
                  <c:v>16</c:v>
                </c:pt>
                <c:pt idx="11">
                  <c:v>531</c:v>
                </c:pt>
                <c:pt idx="12">
                  <c:v>927</c:v>
                </c:pt>
                <c:pt idx="13">
                  <c:v>1323</c:v>
                </c:pt>
                <c:pt idx="14">
                  <c:v>2497</c:v>
                </c:pt>
                <c:pt idx="15">
                  <c:v>2813</c:v>
                </c:pt>
                <c:pt idx="16">
                  <c:v>3300</c:v>
                </c:pt>
                <c:pt idx="17">
                  <c:v>3773</c:v>
                </c:pt>
                <c:pt idx="18">
                  <c:v>5981</c:v>
                </c:pt>
                <c:pt idx="19">
                  <c:v>7103</c:v>
                </c:pt>
                <c:pt idx="20">
                  <c:v>6160</c:v>
                </c:pt>
                <c:pt idx="21">
                  <c:v>6869</c:v>
                </c:pt>
                <c:pt idx="22">
                  <c:v>6485</c:v>
                </c:pt>
                <c:pt idx="23">
                  <c:v>8589</c:v>
                </c:pt>
                <c:pt idx="24">
                  <c:v>7508</c:v>
                </c:pt>
                <c:pt idx="25">
                  <c:v>7854</c:v>
                </c:pt>
                <c:pt idx="26">
                  <c:v>8783</c:v>
                </c:pt>
                <c:pt idx="27">
                  <c:v>8993</c:v>
                </c:pt>
                <c:pt idx="28">
                  <c:v>7069</c:v>
                </c:pt>
                <c:pt idx="29">
                  <c:v>7630</c:v>
                </c:pt>
                <c:pt idx="30">
                  <c:v>5875</c:v>
                </c:pt>
                <c:pt idx="31">
                  <c:v>7653</c:v>
                </c:pt>
                <c:pt idx="32">
                  <c:v>10507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41-4FDF-9314-DC9D5CF764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8188184"/>
        <c:axId val="718187856"/>
      </c:lineChart>
      <c:catAx>
        <c:axId val="718188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8187856"/>
        <c:crosses val="autoZero"/>
        <c:auto val="1"/>
        <c:lblAlgn val="ctr"/>
        <c:lblOffset val="100"/>
        <c:noMultiLvlLbl val="0"/>
      </c:catAx>
      <c:valAx>
        <c:axId val="71818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18188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135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8135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EF9438F2-30E6-491A-99A3-B3482BC527F1}" type="datetimeFigureOut">
              <a:rPr lang="de-CH" smtClean="0"/>
              <a:t>30.11.2020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9"/>
            <a:ext cx="5438140" cy="3909239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8134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8134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ED1FD653-2284-4F75-BB76-5289AE94618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87713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46093" y="9368615"/>
            <a:ext cx="2942062" cy="49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374" tIns="47186" rIns="94374" bIns="47186" anchor="b"/>
          <a:lstStyle>
            <a:lvl1pPr defTabSz="8763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763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763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763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763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76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76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76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76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CE03A2BE-AFA3-4C40-82E0-A83DDCEB7715}" type="slidenum">
              <a:rPr lang="de-DE" altLang="en-US" sz="1200"/>
              <a:pPr algn="r"/>
              <a:t>2</a:t>
            </a:fld>
            <a:endParaRPr lang="de-DE" altLang="en-US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950" y="739775"/>
            <a:ext cx="6573838" cy="3697288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029" y="4682728"/>
            <a:ext cx="4980095" cy="443934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374" tIns="47186" rIns="94374" bIns="47186"/>
          <a:lstStyle/>
          <a:p>
            <a:pPr marL="170902" indent="-170902">
              <a:buFontTx/>
              <a:buChar char="-"/>
            </a:pPr>
            <a:r>
              <a:rPr lang="de-CH" dirty="0" smtClean="0">
                <a:latin typeface="Arial" pitchFamily="34" charset="0"/>
                <a:cs typeface="Arial" pitchFamily="34" charset="0"/>
              </a:rPr>
              <a:t>Statistik ist kein Selbstzweck</a:t>
            </a:r>
          </a:p>
          <a:p>
            <a:pPr marL="170902" indent="-170902">
              <a:buFontTx/>
              <a:buChar char="-"/>
            </a:pPr>
            <a:r>
              <a:rPr lang="de-CH" dirty="0" smtClean="0">
                <a:latin typeface="Arial" pitchFamily="34" charset="0"/>
                <a:cs typeface="Arial" pitchFamily="34" charset="0"/>
              </a:rPr>
              <a:t>Heute</a:t>
            </a:r>
            <a:r>
              <a:rPr lang="de-CH" baseline="0" dirty="0" smtClean="0">
                <a:latin typeface="Arial" pitchFamily="34" charset="0"/>
                <a:cs typeface="Arial" pitchFamily="34" charset="0"/>
              </a:rPr>
              <a:t> viel komplexer: Früher zählte man Menschen, dann Kühe, dann Unternehmen </a:t>
            </a:r>
            <a:r>
              <a:rPr lang="de-CH" baseline="0" dirty="0" smtClean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 heute komplexe Phänomene wie </a:t>
            </a:r>
          </a:p>
          <a:p>
            <a:pPr marL="626640" lvl="1" indent="-170902">
              <a:buFontTx/>
              <a:buChar char="-"/>
            </a:pPr>
            <a:r>
              <a:rPr lang="de-CH" baseline="0" dirty="0" smtClean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Chancengleichheit</a:t>
            </a:r>
          </a:p>
          <a:p>
            <a:pPr marL="626640" lvl="1" indent="-170902">
              <a:buFontTx/>
              <a:buChar char="-"/>
            </a:pPr>
            <a:r>
              <a:rPr lang="de-CH" baseline="0" dirty="0" smtClean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Armut</a:t>
            </a:r>
          </a:p>
          <a:p>
            <a:pPr marL="626640" lvl="1" indent="-170902">
              <a:buFontTx/>
              <a:buChar char="-"/>
            </a:pPr>
            <a:r>
              <a:rPr lang="de-CH" dirty="0" smtClean="0">
                <a:latin typeface="Arial" pitchFamily="34" charset="0"/>
                <a:cs typeface="Arial" pitchFamily="34" charset="0"/>
              </a:rPr>
              <a:t>Integration der Menschen mit Migrationshintergrund</a:t>
            </a:r>
          </a:p>
          <a:p>
            <a:pPr marL="626640" lvl="1" indent="-170902">
              <a:buFontTx/>
              <a:buChar char="-"/>
            </a:pPr>
            <a:r>
              <a:rPr lang="de-CH" dirty="0" smtClean="0">
                <a:latin typeface="Arial" pitchFamily="34" charset="0"/>
                <a:cs typeface="Arial" pitchFamily="34" charset="0"/>
              </a:rPr>
              <a:t>Lohnstrukturen (Alter, Geschlecht, Nationalität etc.)</a:t>
            </a:r>
          </a:p>
          <a:p>
            <a:pPr marL="626640" lvl="1" indent="-170902">
              <a:buFontTx/>
              <a:buChar char="-"/>
            </a:pPr>
            <a:r>
              <a:rPr lang="de-CH" dirty="0" smtClean="0">
                <a:latin typeface="Arial" pitchFamily="34" charset="0"/>
                <a:cs typeface="Arial" pitchFamily="34" charset="0"/>
              </a:rPr>
              <a:t>Bodennutzung im Wandel der Zeit</a:t>
            </a:r>
          </a:p>
          <a:p>
            <a:pPr marL="626640" lvl="1" indent="-170902">
              <a:buFontTx/>
              <a:buChar char="-"/>
            </a:pPr>
            <a:r>
              <a:rPr lang="de-CH" dirty="0" smtClean="0">
                <a:latin typeface="Arial" pitchFamily="34" charset="0"/>
                <a:cs typeface="Arial" pitchFamily="34" charset="0"/>
              </a:rPr>
              <a:t>Scheidungsrate, Lebenserwartung</a:t>
            </a:r>
          </a:p>
          <a:p>
            <a:pPr marL="626640" lvl="1" indent="-170902">
              <a:buFontTx/>
              <a:buChar char="-"/>
            </a:pPr>
            <a:r>
              <a:rPr lang="de-CH" dirty="0" smtClean="0">
                <a:latin typeface="Arial" pitchFamily="34" charset="0"/>
                <a:cs typeface="Arial" pitchFamily="34" charset="0"/>
              </a:rPr>
              <a:t>Etc.</a:t>
            </a:r>
          </a:p>
          <a:p>
            <a:pPr eaLnBrk="1" hangingPunct="1"/>
            <a:endParaRPr lang="de-CH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de-CH" dirty="0" smtClean="0">
                <a:latin typeface="Arial" pitchFamily="34" charset="0"/>
                <a:cs typeface="Arial" pitchFamily="34" charset="0"/>
              </a:rPr>
              <a:t>Früher: amtliche</a:t>
            </a:r>
            <a:r>
              <a:rPr lang="de-CH" baseline="0" dirty="0" smtClean="0">
                <a:latin typeface="Arial" pitchFamily="34" charset="0"/>
                <a:cs typeface="Arial" pitchFamily="34" charset="0"/>
              </a:rPr>
              <a:t> Statistik (was braucht der Bund für Informationen, um sich verwalten zu können </a:t>
            </a:r>
            <a:r>
              <a:rPr lang="de-CH" baseline="0" dirty="0" smtClean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 Sitzverteilung NR</a:t>
            </a:r>
            <a:r>
              <a:rPr lang="de-CH" baseline="0" dirty="0" smtClean="0">
                <a:latin typeface="Arial" pitchFamily="34" charset="0"/>
                <a:cs typeface="Arial" pitchFamily="34" charset="0"/>
              </a:rPr>
              <a:t>). </a:t>
            </a:r>
          </a:p>
          <a:p>
            <a:pPr eaLnBrk="1" hangingPunct="1"/>
            <a:r>
              <a:rPr lang="de-CH" baseline="0" dirty="0" smtClean="0">
                <a:latin typeface="Arial" pitchFamily="34" charset="0"/>
                <a:cs typeface="Arial" pitchFamily="34" charset="0"/>
              </a:rPr>
              <a:t>Heute: öffentliche Statistik (die Daten werden allen zur Verfügung gestellt. Der Forschung sogar Rohdaten)</a:t>
            </a:r>
            <a:endParaRPr lang="de-CH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de-CH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305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err="1" smtClean="0"/>
              <a:t>Hinweis</a:t>
            </a:r>
            <a:r>
              <a:rPr lang="fr-CH" dirty="0" smtClean="0"/>
              <a:t>: </a:t>
            </a:r>
          </a:p>
          <a:p>
            <a:pPr marL="171450" indent="-171450">
              <a:buFontTx/>
              <a:buChar char="-"/>
            </a:pPr>
            <a:r>
              <a:rPr lang="fr-CH" baseline="0" dirty="0" err="1" smtClean="0"/>
              <a:t>Publi</a:t>
            </a:r>
            <a:r>
              <a:rPr lang="fr-CH" baseline="0" dirty="0" smtClean="0"/>
              <a:t> </a:t>
            </a:r>
            <a:r>
              <a:rPr lang="fr-CH" baseline="0" dirty="0" err="1" smtClean="0"/>
              <a:t>nicht</a:t>
            </a:r>
            <a:r>
              <a:rPr lang="fr-CH" baseline="0" dirty="0" smtClean="0"/>
              <a:t> </a:t>
            </a:r>
            <a:r>
              <a:rPr lang="fr-CH" baseline="0" dirty="0" err="1" smtClean="0"/>
              <a:t>mehr</a:t>
            </a:r>
            <a:r>
              <a:rPr lang="fr-CH" baseline="0" dirty="0" smtClean="0"/>
              <a:t> </a:t>
            </a:r>
            <a:r>
              <a:rPr lang="fr-CH" baseline="0" dirty="0" err="1" smtClean="0"/>
              <a:t>nur</a:t>
            </a:r>
            <a:r>
              <a:rPr lang="fr-CH" baseline="0" dirty="0" smtClean="0"/>
              <a:t> in </a:t>
            </a:r>
            <a:r>
              <a:rPr lang="fr-CH" baseline="0" dirty="0" err="1" smtClean="0"/>
              <a:t>pdf</a:t>
            </a:r>
            <a:endParaRPr lang="fr-CH" baseline="0" dirty="0" smtClean="0"/>
          </a:p>
          <a:p>
            <a:pPr marL="171450" indent="-171450">
              <a:buFontTx/>
              <a:buChar char="-"/>
            </a:pPr>
            <a:r>
              <a:rPr lang="fr-CH" baseline="0" dirty="0" smtClean="0"/>
              <a:t>spread-</a:t>
            </a:r>
            <a:r>
              <a:rPr lang="fr-CH" baseline="0" dirty="0" err="1" smtClean="0"/>
              <a:t>sheet</a:t>
            </a:r>
            <a:r>
              <a:rPr lang="fr-CH" baseline="0" dirty="0" smtClean="0"/>
              <a:t> </a:t>
            </a:r>
            <a:r>
              <a:rPr lang="fr-CH" baseline="0" dirty="0" err="1" smtClean="0"/>
              <a:t>nicht</a:t>
            </a:r>
            <a:r>
              <a:rPr lang="fr-CH" baseline="0" dirty="0" smtClean="0"/>
              <a:t> </a:t>
            </a:r>
            <a:r>
              <a:rPr lang="fr-CH" baseline="0" dirty="0" err="1" smtClean="0"/>
              <a:t>mehr</a:t>
            </a:r>
            <a:r>
              <a:rPr lang="fr-CH" baseline="0" dirty="0" smtClean="0"/>
              <a:t> </a:t>
            </a:r>
            <a:r>
              <a:rPr lang="fr-CH" baseline="0" dirty="0" err="1" smtClean="0"/>
              <a:t>nur</a:t>
            </a:r>
            <a:r>
              <a:rPr lang="fr-CH" baseline="0" dirty="0" smtClean="0"/>
              <a:t> in </a:t>
            </a:r>
            <a:r>
              <a:rPr lang="fr-CH" baseline="0" dirty="0" err="1" smtClean="0"/>
              <a:t>xlsx</a:t>
            </a:r>
            <a:endParaRPr lang="fr-CH" baseline="0" dirty="0" smtClean="0"/>
          </a:p>
          <a:p>
            <a:pPr marL="171450" indent="-171450">
              <a:buFontTx/>
              <a:buChar char="-"/>
            </a:pP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7ED5-6F3A-47E7-A938-D45B85775E8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483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err="1" smtClean="0"/>
              <a:t>Hinweis</a:t>
            </a:r>
            <a:r>
              <a:rPr lang="fr-CH" dirty="0" smtClean="0"/>
              <a:t>: </a:t>
            </a:r>
          </a:p>
          <a:p>
            <a:pPr marL="171450" indent="-171450">
              <a:buFontTx/>
              <a:buChar char="-"/>
            </a:pPr>
            <a:r>
              <a:rPr lang="fr-CH" baseline="0" dirty="0" err="1" smtClean="0"/>
              <a:t>Publi</a:t>
            </a:r>
            <a:r>
              <a:rPr lang="fr-CH" baseline="0" dirty="0" smtClean="0"/>
              <a:t> </a:t>
            </a:r>
            <a:r>
              <a:rPr lang="fr-CH" baseline="0" dirty="0" err="1" smtClean="0"/>
              <a:t>nicht</a:t>
            </a:r>
            <a:r>
              <a:rPr lang="fr-CH" baseline="0" dirty="0" smtClean="0"/>
              <a:t> </a:t>
            </a:r>
            <a:r>
              <a:rPr lang="fr-CH" baseline="0" dirty="0" err="1" smtClean="0"/>
              <a:t>mehr</a:t>
            </a:r>
            <a:r>
              <a:rPr lang="fr-CH" baseline="0" dirty="0" smtClean="0"/>
              <a:t> </a:t>
            </a:r>
            <a:r>
              <a:rPr lang="fr-CH" baseline="0" dirty="0" err="1" smtClean="0"/>
              <a:t>nur</a:t>
            </a:r>
            <a:r>
              <a:rPr lang="fr-CH" baseline="0" dirty="0" smtClean="0"/>
              <a:t> in </a:t>
            </a:r>
            <a:r>
              <a:rPr lang="fr-CH" baseline="0" dirty="0" err="1" smtClean="0"/>
              <a:t>pdf</a:t>
            </a:r>
            <a:endParaRPr lang="fr-CH" baseline="0" dirty="0" smtClean="0"/>
          </a:p>
          <a:p>
            <a:pPr marL="171450" indent="-171450">
              <a:buFontTx/>
              <a:buChar char="-"/>
            </a:pPr>
            <a:r>
              <a:rPr lang="fr-CH" baseline="0" dirty="0" smtClean="0"/>
              <a:t>spread-</a:t>
            </a:r>
            <a:r>
              <a:rPr lang="fr-CH" baseline="0" dirty="0" err="1" smtClean="0"/>
              <a:t>sheet</a:t>
            </a:r>
            <a:r>
              <a:rPr lang="fr-CH" baseline="0" dirty="0" smtClean="0"/>
              <a:t> </a:t>
            </a:r>
            <a:r>
              <a:rPr lang="fr-CH" baseline="0" dirty="0" err="1" smtClean="0"/>
              <a:t>nicht</a:t>
            </a:r>
            <a:r>
              <a:rPr lang="fr-CH" baseline="0" dirty="0" smtClean="0"/>
              <a:t> </a:t>
            </a:r>
            <a:r>
              <a:rPr lang="fr-CH" baseline="0" dirty="0" err="1" smtClean="0"/>
              <a:t>mehr</a:t>
            </a:r>
            <a:r>
              <a:rPr lang="fr-CH" baseline="0" dirty="0" smtClean="0"/>
              <a:t> </a:t>
            </a:r>
            <a:r>
              <a:rPr lang="fr-CH" baseline="0" dirty="0" err="1" smtClean="0"/>
              <a:t>nur</a:t>
            </a:r>
            <a:r>
              <a:rPr lang="fr-CH" baseline="0" dirty="0" smtClean="0"/>
              <a:t> in </a:t>
            </a:r>
            <a:r>
              <a:rPr lang="fr-CH" baseline="0" dirty="0" err="1" smtClean="0"/>
              <a:t>xlsx</a:t>
            </a:r>
            <a:endParaRPr lang="fr-CH" baseline="0" dirty="0" smtClean="0"/>
          </a:p>
          <a:p>
            <a:pPr marL="171450" indent="-171450">
              <a:buFontTx/>
              <a:buChar char="-"/>
            </a:pP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7ED5-6F3A-47E7-A938-D45B85775E8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21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Einstieg in den Übungsteil</a:t>
            </a:r>
          </a:p>
          <a:p>
            <a:r>
              <a:rPr lang="de-CH" dirty="0" smtClean="0"/>
              <a:t>-</a:t>
            </a:r>
            <a:r>
              <a:rPr lang="de-CH" baseline="0" dirty="0" smtClean="0"/>
              <a:t> Nochmals die wichtigen Navigationspfade zeigen, falls noch nicht gemacht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FD653-2284-4F75-BB76-5289AE94618D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88264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FD653-2284-4F75-BB76-5289AE94618D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99504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err="1" smtClean="0"/>
              <a:t>Hinweis</a:t>
            </a:r>
            <a:r>
              <a:rPr lang="fr-CH" dirty="0" smtClean="0"/>
              <a:t>: </a:t>
            </a:r>
          </a:p>
          <a:p>
            <a:pPr marL="171450" indent="-171450">
              <a:buFontTx/>
              <a:buChar char="-"/>
            </a:pPr>
            <a:r>
              <a:rPr lang="fr-CH" baseline="0" dirty="0" err="1" smtClean="0"/>
              <a:t>Publi</a:t>
            </a:r>
            <a:r>
              <a:rPr lang="fr-CH" baseline="0" dirty="0" smtClean="0"/>
              <a:t> </a:t>
            </a:r>
            <a:r>
              <a:rPr lang="fr-CH" baseline="0" dirty="0" err="1" smtClean="0"/>
              <a:t>nicht</a:t>
            </a:r>
            <a:r>
              <a:rPr lang="fr-CH" baseline="0" dirty="0" smtClean="0"/>
              <a:t> </a:t>
            </a:r>
            <a:r>
              <a:rPr lang="fr-CH" baseline="0" dirty="0" err="1" smtClean="0"/>
              <a:t>mehr</a:t>
            </a:r>
            <a:r>
              <a:rPr lang="fr-CH" baseline="0" dirty="0" smtClean="0"/>
              <a:t> </a:t>
            </a:r>
            <a:r>
              <a:rPr lang="fr-CH" baseline="0" dirty="0" err="1" smtClean="0"/>
              <a:t>nur</a:t>
            </a:r>
            <a:r>
              <a:rPr lang="fr-CH" baseline="0" dirty="0" smtClean="0"/>
              <a:t> in </a:t>
            </a:r>
            <a:r>
              <a:rPr lang="fr-CH" baseline="0" dirty="0" err="1" smtClean="0"/>
              <a:t>pdf</a:t>
            </a:r>
            <a:endParaRPr lang="fr-CH" baseline="0" dirty="0" smtClean="0"/>
          </a:p>
          <a:p>
            <a:pPr marL="171450" indent="-171450">
              <a:buFontTx/>
              <a:buChar char="-"/>
            </a:pPr>
            <a:r>
              <a:rPr lang="fr-CH" baseline="0" dirty="0" smtClean="0"/>
              <a:t>spread-</a:t>
            </a:r>
            <a:r>
              <a:rPr lang="fr-CH" baseline="0" dirty="0" err="1" smtClean="0"/>
              <a:t>sheet</a:t>
            </a:r>
            <a:r>
              <a:rPr lang="fr-CH" baseline="0" dirty="0" smtClean="0"/>
              <a:t> </a:t>
            </a:r>
            <a:r>
              <a:rPr lang="fr-CH" baseline="0" dirty="0" err="1" smtClean="0"/>
              <a:t>nicht</a:t>
            </a:r>
            <a:r>
              <a:rPr lang="fr-CH" baseline="0" dirty="0" smtClean="0"/>
              <a:t> </a:t>
            </a:r>
            <a:r>
              <a:rPr lang="fr-CH" baseline="0" dirty="0" err="1" smtClean="0"/>
              <a:t>mehr</a:t>
            </a:r>
            <a:r>
              <a:rPr lang="fr-CH" baseline="0" dirty="0" smtClean="0"/>
              <a:t> </a:t>
            </a:r>
            <a:r>
              <a:rPr lang="fr-CH" baseline="0" dirty="0" err="1" smtClean="0"/>
              <a:t>nur</a:t>
            </a:r>
            <a:r>
              <a:rPr lang="fr-CH" baseline="0" dirty="0" smtClean="0"/>
              <a:t> in </a:t>
            </a:r>
            <a:r>
              <a:rPr lang="fr-CH" baseline="0" dirty="0" err="1" smtClean="0"/>
              <a:t>xlsx</a:t>
            </a:r>
            <a:endParaRPr lang="fr-CH" baseline="0" dirty="0" smtClean="0"/>
          </a:p>
          <a:p>
            <a:pPr marL="171450" indent="-171450">
              <a:buFontTx/>
              <a:buChar char="-"/>
            </a:pP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7ED5-6F3A-47E7-A938-D45B85775E8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61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err="1" smtClean="0"/>
              <a:t>Hinweis</a:t>
            </a:r>
            <a:r>
              <a:rPr lang="fr-CH" dirty="0" smtClean="0"/>
              <a:t>: </a:t>
            </a:r>
          </a:p>
          <a:p>
            <a:pPr marL="171450" indent="-171450">
              <a:buFontTx/>
              <a:buChar char="-"/>
            </a:pPr>
            <a:r>
              <a:rPr lang="fr-CH" baseline="0" dirty="0" err="1" smtClean="0"/>
              <a:t>Publi</a:t>
            </a:r>
            <a:r>
              <a:rPr lang="fr-CH" baseline="0" dirty="0" smtClean="0"/>
              <a:t> </a:t>
            </a:r>
            <a:r>
              <a:rPr lang="fr-CH" baseline="0" dirty="0" err="1" smtClean="0"/>
              <a:t>nicht</a:t>
            </a:r>
            <a:r>
              <a:rPr lang="fr-CH" baseline="0" dirty="0" smtClean="0"/>
              <a:t> </a:t>
            </a:r>
            <a:r>
              <a:rPr lang="fr-CH" baseline="0" dirty="0" err="1" smtClean="0"/>
              <a:t>mehr</a:t>
            </a:r>
            <a:r>
              <a:rPr lang="fr-CH" baseline="0" dirty="0" smtClean="0"/>
              <a:t> </a:t>
            </a:r>
            <a:r>
              <a:rPr lang="fr-CH" baseline="0" dirty="0" err="1" smtClean="0"/>
              <a:t>nur</a:t>
            </a:r>
            <a:r>
              <a:rPr lang="fr-CH" baseline="0" dirty="0" smtClean="0"/>
              <a:t> in </a:t>
            </a:r>
            <a:r>
              <a:rPr lang="fr-CH" baseline="0" dirty="0" err="1" smtClean="0"/>
              <a:t>pdf</a:t>
            </a:r>
            <a:endParaRPr lang="fr-CH" baseline="0" dirty="0" smtClean="0"/>
          </a:p>
          <a:p>
            <a:pPr marL="171450" indent="-171450">
              <a:buFontTx/>
              <a:buChar char="-"/>
            </a:pPr>
            <a:r>
              <a:rPr lang="fr-CH" baseline="0" dirty="0" smtClean="0"/>
              <a:t>spread-</a:t>
            </a:r>
            <a:r>
              <a:rPr lang="fr-CH" baseline="0" dirty="0" err="1" smtClean="0"/>
              <a:t>sheet</a:t>
            </a:r>
            <a:r>
              <a:rPr lang="fr-CH" baseline="0" dirty="0" smtClean="0"/>
              <a:t> </a:t>
            </a:r>
            <a:r>
              <a:rPr lang="fr-CH" baseline="0" dirty="0" err="1" smtClean="0"/>
              <a:t>nicht</a:t>
            </a:r>
            <a:r>
              <a:rPr lang="fr-CH" baseline="0" dirty="0" smtClean="0"/>
              <a:t> </a:t>
            </a:r>
            <a:r>
              <a:rPr lang="fr-CH" baseline="0" dirty="0" err="1" smtClean="0"/>
              <a:t>mehr</a:t>
            </a:r>
            <a:r>
              <a:rPr lang="fr-CH" baseline="0" dirty="0" smtClean="0"/>
              <a:t> </a:t>
            </a:r>
            <a:r>
              <a:rPr lang="fr-CH" baseline="0" dirty="0" err="1" smtClean="0"/>
              <a:t>nur</a:t>
            </a:r>
            <a:r>
              <a:rPr lang="fr-CH" baseline="0" dirty="0" smtClean="0"/>
              <a:t> in </a:t>
            </a:r>
            <a:r>
              <a:rPr lang="fr-CH" baseline="0" dirty="0" err="1" smtClean="0"/>
              <a:t>xlsx</a:t>
            </a:r>
            <a:endParaRPr lang="fr-CH" baseline="0" dirty="0" smtClean="0"/>
          </a:p>
          <a:p>
            <a:pPr marL="171450" indent="-171450">
              <a:buFontTx/>
              <a:buChar char="-"/>
            </a:pP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7ED5-6F3A-47E7-A938-D45B85775E8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281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600" y="1900799"/>
            <a:ext cx="10425600" cy="1281601"/>
          </a:xfrm>
        </p:spPr>
        <p:txBody>
          <a:bodyPr anchor="t"/>
          <a:lstStyle>
            <a:lvl1pPr algn="l">
              <a:lnSpc>
                <a:spcPts val="4400"/>
              </a:lnSpc>
              <a:defRPr sz="4000"/>
            </a:lvl1pPr>
          </a:lstStyle>
          <a:p>
            <a:r>
              <a:rPr lang="de-DE" smtClean="0"/>
              <a:t>Titelmasterformat durch Klicken bearbeiten</a:t>
            </a:r>
            <a:endParaRPr lang="de-C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600" y="3434400"/>
            <a:ext cx="10425600" cy="1845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tabLst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de-DE" smtClean="0"/>
              <a:t>Formatvorlage des Untertitelmasters durch Klicken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15843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9275" y="1426032"/>
            <a:ext cx="10431925" cy="885600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 smtClean="0"/>
              <a:t>Titel durch Klicken einfügen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3636" y="2492375"/>
            <a:ext cx="10427564" cy="3556507"/>
          </a:xfrm>
        </p:spPr>
        <p:txBody>
          <a:bodyPr/>
          <a:lstStyle>
            <a:lvl1pPr>
              <a:lnSpc>
                <a:spcPts val="3100"/>
              </a:lnSpc>
              <a:defRPr sz="2700"/>
            </a:lvl1pPr>
            <a:lvl2pPr>
              <a:lnSpc>
                <a:spcPts val="2800"/>
              </a:lnSpc>
              <a:defRPr/>
            </a:lvl2pPr>
            <a:lvl3pPr marL="536575" indent="-176213">
              <a:lnSpc>
                <a:spcPts val="2400"/>
              </a:lnSpc>
              <a:defRPr/>
            </a:lvl3pPr>
            <a:lvl4pPr marL="895350" indent="-176213">
              <a:lnSpc>
                <a:spcPts val="2200"/>
              </a:lnSpc>
              <a:defRPr/>
            </a:lvl4pPr>
            <a:lvl5pPr marL="1255713" indent="-176213">
              <a:lnSpc>
                <a:spcPts val="2200"/>
              </a:lnSpc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62792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einfügen</a:t>
            </a:r>
            <a:endParaRPr lang="de-CH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063636" y="2492375"/>
            <a:ext cx="4852977" cy="3556507"/>
          </a:xfrm>
        </p:spPr>
        <p:txBody>
          <a:bodyPr/>
          <a:lstStyle>
            <a:lvl1pPr>
              <a:lnSpc>
                <a:spcPts val="3100"/>
              </a:lnSpc>
              <a:defRPr sz="2700"/>
            </a:lvl1pPr>
            <a:lvl2pPr>
              <a:lnSpc>
                <a:spcPts val="2800"/>
              </a:lnSpc>
              <a:defRPr/>
            </a:lvl2pPr>
            <a:lvl3pPr marL="536575" indent="-176213">
              <a:lnSpc>
                <a:spcPts val="2400"/>
              </a:lnSpc>
              <a:defRPr/>
            </a:lvl3pPr>
            <a:lvl4pPr marL="895350" indent="-176213">
              <a:lnSpc>
                <a:spcPts val="2200"/>
              </a:lnSpc>
              <a:defRPr/>
            </a:lvl4pPr>
            <a:lvl5pPr marL="1255713" indent="-176213">
              <a:lnSpc>
                <a:spcPts val="2200"/>
              </a:lnSpc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6638223" y="2492375"/>
            <a:ext cx="4852977" cy="3556507"/>
          </a:xfrm>
        </p:spPr>
        <p:txBody>
          <a:bodyPr/>
          <a:lstStyle>
            <a:lvl1pPr>
              <a:lnSpc>
                <a:spcPts val="3100"/>
              </a:lnSpc>
              <a:defRPr sz="2700"/>
            </a:lvl1pPr>
            <a:lvl2pPr>
              <a:lnSpc>
                <a:spcPts val="2800"/>
              </a:lnSpc>
              <a:defRPr/>
            </a:lvl2pPr>
            <a:lvl3pPr marL="536575" indent="-176213">
              <a:lnSpc>
                <a:spcPts val="2400"/>
              </a:lnSpc>
              <a:defRPr/>
            </a:lvl3pPr>
            <a:lvl4pPr marL="895350" indent="-176213">
              <a:lnSpc>
                <a:spcPts val="2200"/>
              </a:lnSpc>
              <a:defRPr/>
            </a:lvl4pPr>
            <a:lvl5pPr marL="1255713" indent="-176213">
              <a:lnSpc>
                <a:spcPts val="2200"/>
              </a:lnSpc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1597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links Text, rechts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einfügen</a:t>
            </a:r>
            <a:endParaRPr lang="de-CH" dirty="0"/>
          </a:p>
        </p:txBody>
      </p:sp>
      <p:sp>
        <p:nvSpPr>
          <p:cNvPr id="6" name="Content Placeholder 2"/>
          <p:cNvSpPr>
            <a:spLocks noGrp="1"/>
          </p:cNvSpPr>
          <p:nvPr>
            <p:ph idx="12" hasCustomPrompt="1"/>
          </p:nvPr>
        </p:nvSpPr>
        <p:spPr>
          <a:xfrm>
            <a:off x="6455664" y="2498471"/>
            <a:ext cx="5035536" cy="3138026"/>
          </a:xfrm>
        </p:spPr>
        <p:txBody>
          <a:bodyPr>
            <a:normAutofit/>
          </a:bodyPr>
          <a:lstStyle>
            <a:lvl1pPr>
              <a:lnSpc>
                <a:spcPts val="2200"/>
              </a:lnSpc>
              <a:spcAft>
                <a:spcPts val="0"/>
              </a:spcAft>
              <a:defRPr sz="1800"/>
            </a:lvl1pPr>
          </a:lstStyle>
          <a:p>
            <a:pPr lvl="0"/>
            <a:r>
              <a:rPr lang="de-DE" dirty="0" smtClean="0"/>
              <a:t>Bild / Grafik</a:t>
            </a:r>
            <a:endParaRPr lang="de-CH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456864" y="5767199"/>
            <a:ext cx="5035536" cy="292223"/>
          </a:xfrm>
        </p:spPr>
        <p:txBody>
          <a:bodyPr>
            <a:normAutofit/>
          </a:bodyPr>
          <a:lstStyle>
            <a:lvl1pPr>
              <a:lnSpc>
                <a:spcPts val="2200"/>
              </a:lnSpc>
              <a:spcAft>
                <a:spcPts val="0"/>
              </a:spcAft>
              <a:defRPr sz="1800"/>
            </a:lvl1pPr>
          </a:lstStyle>
          <a:p>
            <a:pPr lvl="0"/>
            <a:r>
              <a:rPr lang="de-DE" dirty="0" smtClean="0"/>
              <a:t>Legende</a:t>
            </a:r>
            <a:endParaRPr lang="de-CH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063636" y="2498471"/>
            <a:ext cx="4852977" cy="3556507"/>
          </a:xfrm>
        </p:spPr>
        <p:txBody>
          <a:bodyPr/>
          <a:lstStyle>
            <a:lvl1pPr>
              <a:lnSpc>
                <a:spcPts val="3100"/>
              </a:lnSpc>
              <a:defRPr sz="2700"/>
            </a:lvl1pPr>
            <a:lvl2pPr>
              <a:lnSpc>
                <a:spcPts val="2800"/>
              </a:lnSpc>
              <a:defRPr/>
            </a:lvl2pPr>
            <a:lvl3pPr marL="536575" indent="-176213">
              <a:lnSpc>
                <a:spcPts val="2400"/>
              </a:lnSpc>
              <a:defRPr/>
            </a:lvl3pPr>
            <a:lvl4pPr marL="895350" indent="-176213">
              <a:lnSpc>
                <a:spcPts val="2200"/>
              </a:lnSpc>
              <a:defRPr/>
            </a:lvl4pPr>
            <a:lvl5pPr marL="1255713" indent="-176213">
              <a:lnSpc>
                <a:spcPts val="2200"/>
              </a:lnSpc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172449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Grafiken links un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einfügen</a:t>
            </a:r>
            <a:endParaRPr lang="de-CH" dirty="0"/>
          </a:p>
        </p:txBody>
      </p:sp>
      <p:sp>
        <p:nvSpPr>
          <p:cNvPr id="6" name="Content Placeholder 2"/>
          <p:cNvSpPr>
            <a:spLocks noGrp="1"/>
          </p:cNvSpPr>
          <p:nvPr>
            <p:ph idx="12" hasCustomPrompt="1"/>
          </p:nvPr>
        </p:nvSpPr>
        <p:spPr>
          <a:xfrm>
            <a:off x="6455664" y="2492375"/>
            <a:ext cx="5035536" cy="3138026"/>
          </a:xfrm>
        </p:spPr>
        <p:txBody>
          <a:bodyPr>
            <a:normAutofit/>
          </a:bodyPr>
          <a:lstStyle>
            <a:lvl1pPr>
              <a:lnSpc>
                <a:spcPts val="2200"/>
              </a:lnSpc>
              <a:spcAft>
                <a:spcPts val="0"/>
              </a:spcAft>
              <a:defRPr sz="1800"/>
            </a:lvl1pPr>
          </a:lstStyle>
          <a:p>
            <a:pPr lvl="0"/>
            <a:r>
              <a:rPr lang="de-DE" dirty="0" smtClean="0"/>
              <a:t>Bild / Grafik</a:t>
            </a:r>
            <a:endParaRPr lang="de-CH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456864" y="5767199"/>
            <a:ext cx="5035536" cy="292223"/>
          </a:xfrm>
        </p:spPr>
        <p:txBody>
          <a:bodyPr>
            <a:normAutofit/>
          </a:bodyPr>
          <a:lstStyle>
            <a:lvl1pPr>
              <a:lnSpc>
                <a:spcPts val="2200"/>
              </a:lnSpc>
              <a:spcAft>
                <a:spcPts val="0"/>
              </a:spcAft>
              <a:defRPr sz="1800"/>
            </a:lvl1pPr>
          </a:lstStyle>
          <a:p>
            <a:pPr lvl="0"/>
            <a:r>
              <a:rPr lang="de-DE" dirty="0" smtClean="0"/>
              <a:t>Legende</a:t>
            </a:r>
            <a:endParaRPr lang="de-CH" dirty="0"/>
          </a:p>
        </p:txBody>
      </p:sp>
      <p:sp>
        <p:nvSpPr>
          <p:cNvPr id="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059264" y="2492375"/>
            <a:ext cx="4859952" cy="3138026"/>
          </a:xfrm>
        </p:spPr>
        <p:txBody>
          <a:bodyPr>
            <a:normAutofit/>
          </a:bodyPr>
          <a:lstStyle>
            <a:lvl1pPr>
              <a:lnSpc>
                <a:spcPts val="2200"/>
              </a:lnSpc>
              <a:spcAft>
                <a:spcPts val="0"/>
              </a:spcAft>
              <a:defRPr sz="1800"/>
            </a:lvl1pPr>
          </a:lstStyle>
          <a:p>
            <a:pPr lvl="0"/>
            <a:r>
              <a:rPr lang="de-DE" dirty="0" smtClean="0"/>
              <a:t>Bild / Grafik</a:t>
            </a:r>
            <a:endParaRPr lang="de-CH" dirty="0"/>
          </a:p>
        </p:txBody>
      </p:sp>
      <p:sp>
        <p:nvSpPr>
          <p:cNvPr id="9" name="Content Placeholder 2"/>
          <p:cNvSpPr>
            <a:spLocks noGrp="1"/>
          </p:cNvSpPr>
          <p:nvPr>
            <p:ph idx="15" hasCustomPrompt="1"/>
          </p:nvPr>
        </p:nvSpPr>
        <p:spPr>
          <a:xfrm>
            <a:off x="1060464" y="5767199"/>
            <a:ext cx="4858752" cy="292223"/>
          </a:xfrm>
        </p:spPr>
        <p:txBody>
          <a:bodyPr>
            <a:normAutofit/>
          </a:bodyPr>
          <a:lstStyle>
            <a:lvl1pPr>
              <a:lnSpc>
                <a:spcPts val="2200"/>
              </a:lnSpc>
              <a:spcAft>
                <a:spcPts val="0"/>
              </a:spcAft>
              <a:defRPr sz="1800"/>
            </a:lvl1pPr>
          </a:lstStyle>
          <a:p>
            <a:pPr lvl="0"/>
            <a:r>
              <a:rPr lang="de-DE" dirty="0" smtClean="0"/>
              <a:t>Legende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77587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Grafik ganze Br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Titel durch Klicken einfügen</a:t>
            </a:r>
            <a:endParaRPr lang="de-CH" dirty="0"/>
          </a:p>
        </p:txBody>
      </p:sp>
      <p:sp>
        <p:nvSpPr>
          <p:cNvPr id="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059264" y="2492375"/>
            <a:ext cx="10431936" cy="3138026"/>
          </a:xfrm>
        </p:spPr>
        <p:txBody>
          <a:bodyPr>
            <a:normAutofit/>
          </a:bodyPr>
          <a:lstStyle>
            <a:lvl1pPr>
              <a:lnSpc>
                <a:spcPts val="2200"/>
              </a:lnSpc>
              <a:spcAft>
                <a:spcPts val="0"/>
              </a:spcAft>
              <a:defRPr sz="1800"/>
            </a:lvl1pPr>
          </a:lstStyle>
          <a:p>
            <a:pPr lvl="0"/>
            <a:r>
              <a:rPr lang="de-DE" dirty="0" smtClean="0"/>
              <a:t>Bild / Grafik</a:t>
            </a:r>
            <a:endParaRPr lang="de-CH" dirty="0"/>
          </a:p>
        </p:txBody>
      </p:sp>
      <p:sp>
        <p:nvSpPr>
          <p:cNvPr id="9" name="Content Placeholder 2"/>
          <p:cNvSpPr>
            <a:spLocks noGrp="1"/>
          </p:cNvSpPr>
          <p:nvPr>
            <p:ph idx="15" hasCustomPrompt="1"/>
          </p:nvPr>
        </p:nvSpPr>
        <p:spPr>
          <a:xfrm>
            <a:off x="1060464" y="5767199"/>
            <a:ext cx="10491456" cy="292223"/>
          </a:xfrm>
        </p:spPr>
        <p:txBody>
          <a:bodyPr>
            <a:normAutofit/>
          </a:bodyPr>
          <a:lstStyle>
            <a:lvl1pPr>
              <a:lnSpc>
                <a:spcPts val="2200"/>
              </a:lnSpc>
              <a:spcAft>
                <a:spcPts val="0"/>
              </a:spcAft>
              <a:defRPr sz="1800"/>
            </a:lvl1pPr>
          </a:lstStyle>
          <a:p>
            <a:pPr lvl="0"/>
            <a:r>
              <a:rPr lang="de-DE" dirty="0" smtClean="0"/>
              <a:t>Legende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45723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6353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59275" y="2492375"/>
            <a:ext cx="10427564" cy="192873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37999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59275" y="1419936"/>
            <a:ext cx="10431925" cy="46166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de-DE" dirty="0" smtClean="0"/>
              <a:t>Formatvorlage des Titels durch Klicken bearbeiten</a:t>
            </a:r>
            <a:endParaRPr lang="de-C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9275" y="2492375"/>
            <a:ext cx="10427564" cy="10151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de-DE" dirty="0" smtClean="0"/>
              <a:t>Formatvorlage des Untertitels durch Klicken bearbeiten</a:t>
            </a:r>
            <a:endParaRPr lang="de-CH" dirty="0" smtClean="0"/>
          </a:p>
          <a:p>
            <a:pPr marL="0" indent="0">
              <a:buNone/>
            </a:pPr>
            <a:endParaRPr lang="de-DE" sz="3200" dirty="0" smtClean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161" y="3263935"/>
            <a:ext cx="1929388" cy="853442"/>
          </a:xfrm>
          <a:prstGeom prst="rect">
            <a:avLst/>
          </a:prstGeom>
        </p:spPr>
      </p:pic>
      <p:cxnSp>
        <p:nvCxnSpPr>
          <p:cNvPr id="14" name="Gerader Verbinder 13"/>
          <p:cNvCxnSpPr/>
          <p:nvPr userDrawn="1"/>
        </p:nvCxnSpPr>
        <p:spPr>
          <a:xfrm>
            <a:off x="0" y="6319229"/>
            <a:ext cx="12192000" cy="1381"/>
          </a:xfrm>
          <a:prstGeom prst="line">
            <a:avLst/>
          </a:prstGeom>
          <a:ln w="12700" cap="rnd">
            <a:solidFill>
              <a:schemeClr val="accent5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 userDrawn="1"/>
        </p:nvSpPr>
        <p:spPr>
          <a:xfrm>
            <a:off x="11039856" y="6312990"/>
            <a:ext cx="451344" cy="265730"/>
          </a:xfrm>
          <a:prstGeom prst="rect">
            <a:avLst/>
          </a:prstGeom>
          <a:noFill/>
        </p:spPr>
        <p:txBody>
          <a:bodyPr wrap="square" lIns="180000" tIns="54000" rIns="0" bIns="72000" rtlCol="0">
            <a:spAutoFit/>
          </a:bodyPr>
          <a:lstStyle/>
          <a:p>
            <a:pPr algn="r"/>
            <a:fld id="{30E58333-A1F8-4666-9740-645AE11C00D2}" type="slidenum">
              <a:rPr lang="de-CH" sz="90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pPr algn="r"/>
              <a:t>‹Nr.›</a:t>
            </a:fld>
            <a:endParaRPr lang="de-CH" sz="9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feld 5"/>
          <p:cNvSpPr txBox="1"/>
          <p:nvPr userDrawn="1"/>
        </p:nvSpPr>
        <p:spPr>
          <a:xfrm>
            <a:off x="1062048" y="6320190"/>
            <a:ext cx="9593760" cy="265730"/>
          </a:xfrm>
          <a:prstGeom prst="rect">
            <a:avLst/>
          </a:prstGeom>
          <a:noFill/>
        </p:spPr>
        <p:txBody>
          <a:bodyPr wrap="square" lIns="0" tIns="54000" rIns="0" bIns="72000" rtlCol="0">
            <a:spAutoFit/>
          </a:bodyPr>
          <a:lstStyle/>
          <a:p>
            <a:r>
              <a:rPr lang="de-CH" sz="9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rPr>
              <a:t>Thomas Schulz BFS/DIAM  </a:t>
            </a:r>
            <a:r>
              <a:rPr lang="de-CH" sz="900" kern="1200" baseline="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|</a:t>
            </a:r>
            <a:r>
              <a:rPr lang="de-CH" sz="9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rPr>
              <a:t>  </a:t>
            </a:r>
            <a:r>
              <a:rPr lang="de-CH" sz="9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rPr>
              <a:t>OGD-Umsetzung im BFS – ein Werkstattbericht </a:t>
            </a:r>
            <a:r>
              <a:rPr lang="de-CH" sz="900" b="1" baseline="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de-CH" sz="900" kern="1200" baseline="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|</a:t>
            </a:r>
            <a:r>
              <a:rPr lang="de-CH" sz="9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rPr>
              <a:t>  </a:t>
            </a:r>
            <a:r>
              <a:rPr lang="de-CH" sz="9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rPr>
              <a:t>OpenDataBeer</a:t>
            </a:r>
            <a:r>
              <a:rPr lang="de-CH" sz="9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rPr>
              <a:t>  </a:t>
            </a:r>
            <a:r>
              <a:rPr lang="de-CH" sz="900" kern="1200" baseline="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| </a:t>
            </a:r>
            <a:r>
              <a:rPr lang="de-CH" sz="9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rPr>
              <a:t> 30.11.2020</a:t>
            </a:r>
            <a:endParaRPr lang="de-CH" sz="900" dirty="0">
              <a:solidFill>
                <a:schemeClr val="accent5">
                  <a:lumMod val="60000"/>
                  <a:lumOff val="40000"/>
                </a:schemeClr>
              </a:solidFill>
              <a:latin typeface="+mn-lt"/>
            </a:endParaRPr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5456" cy="101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490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ts val="3600"/>
        </a:lnSpc>
        <a:spcBef>
          <a:spcPct val="0"/>
        </a:spcBef>
        <a:buNone/>
        <a:defRPr sz="3000" b="1" kern="1200" baseline="0">
          <a:solidFill>
            <a:schemeClr val="accent5">
              <a:lumMod val="60000"/>
              <a:lumOff val="40000"/>
            </a:schemeClr>
          </a:solidFill>
          <a:latin typeface="+mn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ts val="3200"/>
        </a:lnSpc>
        <a:spcBef>
          <a:spcPts val="0"/>
        </a:spcBef>
        <a:spcAft>
          <a:spcPts val="1200"/>
        </a:spcAft>
        <a:buClrTx/>
        <a:buSzTx/>
        <a:buFont typeface="Wingdings" panose="05000000000000000000" pitchFamily="2" charset="2"/>
        <a:buNone/>
        <a:tabLst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570" userDrawn="1">
          <p15:clr>
            <a:srgbClr val="F26B43"/>
          </p15:clr>
        </p15:guide>
        <p15:guide id="2" pos="3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min.ch/opc/de/classified-compilation/19920252/index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xweb.bfs.admin.ch/Selection.aspx?px_language=de&amp;px_db=px-x-0102010000_100&amp;px_tableid=px-x-0102010000_100/px-x-0102010000_100.px&amp;px_type=PX" TargetMode="External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c2-54-229-97-216.eu-west-1.compute.amazonaws.com/PxWebDev/api/v1/de/px-x-0102010000_100/px-x-0102010000_100.px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s://www.bfs.admin.ch/asset/de/px-x-0102010000_100" TargetMode="External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0392" y="3574151"/>
            <a:ext cx="9038520" cy="1128514"/>
          </a:xfrm>
        </p:spPr>
        <p:txBody>
          <a:bodyPr/>
          <a:lstStyle/>
          <a:p>
            <a:r>
              <a:rPr lang="de-DE" dirty="0" smtClean="0">
                <a:solidFill>
                  <a:schemeClr val="bg1">
                    <a:lumMod val="95000"/>
                  </a:schemeClr>
                </a:solidFill>
              </a:rPr>
              <a:t>OGD@BFS – Stand der Umsetzung</a:t>
            </a:r>
            <a:br>
              <a:rPr lang="de-DE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de-DE" b="0" dirty="0" smtClean="0">
                <a:solidFill>
                  <a:schemeClr val="bg1">
                    <a:lumMod val="95000"/>
                  </a:schemeClr>
                </a:solidFill>
              </a:rPr>
              <a:t>Ein Werkstattbericht</a:t>
            </a:r>
            <a:endParaRPr lang="de-CH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48880" y="4967560"/>
            <a:ext cx="5353488" cy="1241216"/>
          </a:xfrm>
        </p:spPr>
        <p:txBody>
          <a:bodyPr/>
          <a:lstStyle/>
          <a:p>
            <a:r>
              <a:rPr lang="de-DE" dirty="0" smtClean="0"/>
              <a:t>Thomas Schulz, BFS</a:t>
            </a:r>
          </a:p>
          <a:p>
            <a:r>
              <a:rPr lang="de-DE" dirty="0" err="1" smtClean="0"/>
              <a:t>OpenDataBeer</a:t>
            </a:r>
            <a:r>
              <a:rPr lang="de-DE" dirty="0" smtClean="0"/>
              <a:t> 30.11.2020</a:t>
            </a:r>
            <a:endParaRPr lang="de-CH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443" y="457510"/>
            <a:ext cx="2659132" cy="265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52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54171" y="1468990"/>
            <a:ext cx="11034738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e-DE" altLang="en-US" dirty="0" smtClean="0"/>
              <a:t>OGD als Teil des zentralen Informationsauftrages der Bundesstatistik für die Bevölkerung in der Schweiz</a:t>
            </a:r>
            <a:endParaRPr lang="de-DE" altLang="en-US" dirty="0"/>
          </a:p>
        </p:txBody>
      </p:sp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1057397" y="2638122"/>
            <a:ext cx="6157219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0975" indent="-180975">
              <a:tabLst>
                <a:tab pos="19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19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19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19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19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>
              <a:spcAft>
                <a:spcPts val="600"/>
              </a:spcAft>
            </a:pPr>
            <a:r>
              <a:rPr lang="de-DE" altLang="en-US" dirty="0"/>
              <a:t>Art. </a:t>
            </a:r>
            <a:r>
              <a:rPr lang="de-DE" altLang="en-US" dirty="0" smtClean="0"/>
              <a:t>18 </a:t>
            </a:r>
            <a:r>
              <a:rPr lang="de-DE" altLang="en-US" dirty="0">
                <a:hlinkClick r:id="rId3"/>
              </a:rPr>
              <a:t>BStatG</a:t>
            </a:r>
            <a:endParaRPr lang="de-DE" altLang="en-US" dirty="0"/>
          </a:p>
          <a:p>
            <a:pPr marL="0" indent="0">
              <a:spcAft>
                <a:spcPts val="600"/>
              </a:spcAft>
            </a:pPr>
            <a:r>
              <a:rPr lang="de-CH" i="1" dirty="0"/>
              <a:t>Die wichtigsten statistischen Ergebnisse und Grundlagen werden </a:t>
            </a:r>
            <a:r>
              <a:rPr lang="de-CH" b="1" i="1" dirty="0"/>
              <a:t>in </a:t>
            </a:r>
            <a:r>
              <a:rPr lang="de-CH" b="1" i="1" dirty="0" err="1"/>
              <a:t>benützergerechter</a:t>
            </a:r>
            <a:r>
              <a:rPr lang="de-CH" b="1" i="1" dirty="0"/>
              <a:t> Form </a:t>
            </a:r>
            <a:r>
              <a:rPr lang="de-CH" i="1" dirty="0"/>
              <a:t>in den Amtssprachen veröffentlicht. </a:t>
            </a:r>
            <a:endParaRPr lang="de-DE" altLang="en-US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616" y="2300880"/>
            <a:ext cx="4664918" cy="3543736"/>
          </a:xfrm>
          <a:prstGeom prst="rect">
            <a:avLst/>
          </a:prstGeo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57397" y="4365044"/>
            <a:ext cx="8562091" cy="192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0975" indent="-180975">
              <a:tabLst>
                <a:tab pos="19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19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19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19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19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>
              <a:spcAft>
                <a:spcPts val="600"/>
              </a:spcAft>
            </a:pPr>
            <a:r>
              <a:rPr lang="de-DE" altLang="en-US" dirty="0"/>
              <a:t>Art. </a:t>
            </a:r>
            <a:r>
              <a:rPr lang="de-DE" altLang="en-US" dirty="0" smtClean="0"/>
              <a:t>11 </a:t>
            </a:r>
            <a:r>
              <a:rPr lang="de-DE" altLang="en-US" dirty="0" smtClean="0">
                <a:hlinkClick r:id="rId3"/>
              </a:rPr>
              <a:t>VO-</a:t>
            </a:r>
            <a:r>
              <a:rPr lang="de-DE" altLang="en-US" dirty="0" err="1" smtClean="0">
                <a:hlinkClick r:id="rId3"/>
              </a:rPr>
              <a:t>BStatG</a:t>
            </a:r>
            <a:endParaRPr lang="de-DE" altLang="en-US" dirty="0"/>
          </a:p>
          <a:p>
            <a:pPr marL="0" indent="0">
              <a:spcAft>
                <a:spcPts val="600"/>
              </a:spcAft>
            </a:pPr>
            <a:r>
              <a:rPr lang="de-CH" i="1" dirty="0"/>
              <a:t>Die Statistikproduzenten des Bundes veröffentlichen die wichtigsten statistischen Ergebnisse und Grundlagen durch geeignete Medien </a:t>
            </a:r>
            <a:r>
              <a:rPr lang="de-CH" b="1" i="1" dirty="0"/>
              <a:t>wie Pressemitteilungen, Publikationen, maschinell lesbare </a:t>
            </a:r>
            <a:r>
              <a:rPr lang="de-CH" b="1" i="1" dirty="0" smtClean="0"/>
              <a:t>Datenträger </a:t>
            </a:r>
            <a:r>
              <a:rPr lang="de-CH" b="1" i="1" dirty="0"/>
              <a:t>und Datenbanken</a:t>
            </a:r>
            <a:r>
              <a:rPr lang="de-CH" i="1" dirty="0"/>
              <a:t>. </a:t>
            </a:r>
            <a:endParaRPr lang="de-CH" i="1" dirty="0"/>
          </a:p>
        </p:txBody>
      </p:sp>
    </p:spTree>
    <p:extLst>
      <p:ext uri="{BB962C8B-B14F-4D97-AF65-F5344CB8AC3E}">
        <p14:creationId xmlns:p14="http://schemas.microsoft.com/office/powerpoint/2010/main" val="234579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1855069"/>
              </p:ext>
            </p:extLst>
          </p:nvPr>
        </p:nvGraphicFramePr>
        <p:xfrm>
          <a:off x="1063625" y="2547239"/>
          <a:ext cx="10428288" cy="28934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7631">
                  <a:extLst>
                    <a:ext uri="{9D8B030D-6E8A-4147-A177-3AD203B41FA5}">
                      <a16:colId xmlns:a16="http://schemas.microsoft.com/office/drawing/2014/main" val="736932132"/>
                    </a:ext>
                  </a:extLst>
                </a:gridCol>
                <a:gridCol w="3584448">
                  <a:extLst>
                    <a:ext uri="{9D8B030D-6E8A-4147-A177-3AD203B41FA5}">
                      <a16:colId xmlns:a16="http://schemas.microsoft.com/office/drawing/2014/main" val="1399920139"/>
                    </a:ext>
                  </a:extLst>
                </a:gridCol>
                <a:gridCol w="4716209">
                  <a:extLst>
                    <a:ext uri="{9D8B030D-6E8A-4147-A177-3AD203B41FA5}">
                      <a16:colId xmlns:a16="http://schemas.microsoft.com/office/drawing/2014/main" val="1298668487"/>
                    </a:ext>
                  </a:extLst>
                </a:gridCol>
              </a:tblGrid>
              <a:tr h="698881">
                <a:tc>
                  <a:txBody>
                    <a:bodyPr/>
                    <a:lstStyle/>
                    <a:p>
                      <a:r>
                        <a:rPr lang="de-CH" b="1" dirty="0" smtClean="0"/>
                        <a:t>Rechtlich</a:t>
                      </a:r>
                      <a:r>
                        <a:rPr lang="de-CH" baseline="0" dirty="0" smtClean="0"/>
                        <a:t> offen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Symbol" panose="05050102010706020507" pitchFamily="18" charset="2"/>
                        <a:buChar char="-"/>
                      </a:pPr>
                      <a:r>
                        <a:rPr lang="de-CH" dirty="0" smtClean="0"/>
                        <a:t>offene Nutzungsbedingungen</a:t>
                      </a:r>
                    </a:p>
                    <a:p>
                      <a:pPr marL="342900" indent="-342900">
                        <a:buFont typeface="Symbol" panose="05050102010706020507" pitchFamily="18" charset="2"/>
                        <a:buChar char="-"/>
                      </a:pPr>
                      <a:r>
                        <a:rPr lang="de-CH" dirty="0" smtClean="0"/>
                        <a:t>kostenlos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25460"/>
                  </a:ext>
                </a:extLst>
              </a:tr>
              <a:tr h="896112">
                <a:tc>
                  <a:txBody>
                    <a:bodyPr/>
                    <a:lstStyle/>
                    <a:p>
                      <a:r>
                        <a:rPr lang="de-CH" b="1" dirty="0" smtClean="0"/>
                        <a:t>Technisch</a:t>
                      </a:r>
                      <a:r>
                        <a:rPr lang="de-CH" baseline="0" dirty="0" smtClean="0"/>
                        <a:t> offen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Symbol" panose="05050102010706020507" pitchFamily="18" charset="2"/>
                        <a:buChar char="-"/>
                      </a:pPr>
                      <a:r>
                        <a:rPr lang="de-CH" baseline="0" dirty="0" smtClean="0"/>
                        <a:t>offene Formate</a:t>
                      </a:r>
                    </a:p>
                    <a:p>
                      <a:pPr marL="342900" indent="-342900">
                        <a:buFont typeface="Symbol" panose="05050102010706020507" pitchFamily="18" charset="2"/>
                        <a:buChar char="-"/>
                      </a:pPr>
                      <a:r>
                        <a:rPr lang="de-CH" baseline="0" dirty="0" smtClean="0"/>
                        <a:t>Maschinenlesbarkeit</a:t>
                      </a:r>
                    </a:p>
                    <a:p>
                      <a:pPr marL="342900" indent="-342900">
                        <a:buFont typeface="Symbol" panose="05050102010706020507" pitchFamily="18" charset="2"/>
                        <a:buChar char="-"/>
                      </a:pPr>
                      <a:r>
                        <a:rPr lang="de-CH" baseline="0" dirty="0" smtClean="0"/>
                        <a:t>Massenabfragen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136840"/>
                  </a:ext>
                </a:extLst>
              </a:tr>
              <a:tr h="477270">
                <a:tc>
                  <a:txBody>
                    <a:bodyPr/>
                    <a:lstStyle/>
                    <a:p>
                      <a:r>
                        <a:rPr lang="de-CH" b="1" dirty="0" smtClean="0"/>
                        <a:t>Funktional</a:t>
                      </a:r>
                      <a:r>
                        <a:rPr lang="de-CH" dirty="0" smtClean="0"/>
                        <a:t> offen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-"/>
                        <a:tabLst/>
                        <a:defRPr/>
                      </a:pPr>
                      <a:r>
                        <a:rPr lang="de-CH" sz="1800" dirty="0" smtClean="0"/>
                        <a:t>standardisierte</a:t>
                      </a:r>
                      <a:r>
                        <a:rPr lang="de-CH" sz="1800" baseline="0" dirty="0" smtClean="0"/>
                        <a:t> </a:t>
                      </a:r>
                      <a:r>
                        <a:rPr lang="de-CH" sz="1800" dirty="0" smtClean="0"/>
                        <a:t>Metadaten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-"/>
                        <a:tabLst/>
                        <a:defRPr/>
                      </a:pPr>
                      <a:r>
                        <a:rPr lang="de-CH" sz="1800" dirty="0" smtClean="0"/>
                        <a:t>hohe Auffindbarkeit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203474"/>
                  </a:ext>
                </a:extLst>
              </a:tr>
              <a:tr h="477270">
                <a:tc>
                  <a:txBody>
                    <a:bodyPr/>
                    <a:lstStyle/>
                    <a:p>
                      <a:r>
                        <a:rPr lang="de-CH" b="1" dirty="0" smtClean="0"/>
                        <a:t>Inhaltlich</a:t>
                      </a:r>
                      <a:r>
                        <a:rPr lang="de-CH" dirty="0" smtClean="0"/>
                        <a:t> offen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-"/>
                        <a:tabLst/>
                        <a:defRPr/>
                      </a:pPr>
                      <a:r>
                        <a:rPr lang="de-CH" sz="1800" dirty="0" smtClean="0"/>
                        <a:t>alle Daten publizieren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-"/>
                        <a:tabLst/>
                        <a:defRPr/>
                      </a:pPr>
                      <a:r>
                        <a:rPr lang="de-CH" sz="1800" dirty="0" smtClean="0"/>
                        <a:t>hohe</a:t>
                      </a:r>
                      <a:r>
                        <a:rPr lang="de-CH" sz="1800" baseline="0" dirty="0" smtClean="0"/>
                        <a:t> Aktualität</a:t>
                      </a:r>
                      <a:endParaRPr lang="de-CH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552207"/>
                  </a:ext>
                </a:extLst>
              </a:tr>
            </a:tbl>
          </a:graphicData>
        </a:graphic>
      </p:graphicFrame>
      <p:sp>
        <p:nvSpPr>
          <p:cNvPr id="4" name="Titel 1"/>
          <p:cNvSpPr txBox="1">
            <a:spLocks/>
          </p:cNvSpPr>
          <p:nvPr/>
        </p:nvSpPr>
        <p:spPr>
          <a:xfrm>
            <a:off x="1059275" y="1426032"/>
            <a:ext cx="10431925" cy="46166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3000" b="1" kern="120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de-CH" dirty="0" smtClean="0"/>
              <a:t>Herausforderungen. Woher kommen wir?</a:t>
            </a:r>
            <a:endParaRPr lang="de-CH" dirty="0"/>
          </a:p>
        </p:txBody>
      </p:sp>
      <p:grpSp>
        <p:nvGrpSpPr>
          <p:cNvPr id="6" name="Gruppieren 5"/>
          <p:cNvGrpSpPr/>
          <p:nvPr/>
        </p:nvGrpSpPr>
        <p:grpSpPr>
          <a:xfrm>
            <a:off x="7508442" y="2457573"/>
            <a:ext cx="4142784" cy="649446"/>
            <a:chOff x="6933780" y="2843530"/>
            <a:chExt cx="3484620" cy="570378"/>
          </a:xfrm>
        </p:grpSpPr>
        <p:pic>
          <p:nvPicPr>
            <p:cNvPr id="7" name="Immagine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7425" y="2843530"/>
              <a:ext cx="1180975" cy="570378"/>
            </a:xfrm>
            <a:prstGeom prst="rect">
              <a:avLst/>
            </a:prstGeom>
          </p:spPr>
        </p:pic>
        <p:pic>
          <p:nvPicPr>
            <p:cNvPr id="8" name="Immagine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3780" y="2843530"/>
              <a:ext cx="372939" cy="570378"/>
            </a:xfrm>
            <a:prstGeom prst="rect">
              <a:avLst/>
            </a:prstGeom>
          </p:spPr>
        </p:pic>
        <p:pic>
          <p:nvPicPr>
            <p:cNvPr id="9" name="Immagine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5511" y="2843530"/>
              <a:ext cx="826317" cy="570378"/>
            </a:xfrm>
            <a:prstGeom prst="rect">
              <a:avLst/>
            </a:prstGeom>
          </p:spPr>
        </p:pic>
        <p:pic>
          <p:nvPicPr>
            <p:cNvPr id="10" name="Immagine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2316" y="2843530"/>
              <a:ext cx="727598" cy="570378"/>
            </a:xfrm>
            <a:prstGeom prst="rect">
              <a:avLst/>
            </a:prstGeom>
          </p:spPr>
        </p:pic>
      </p:grpSp>
      <p:pic>
        <p:nvPicPr>
          <p:cNvPr id="11" name="Immagin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5023" y="3244600"/>
            <a:ext cx="3089622" cy="961403"/>
          </a:xfrm>
          <a:prstGeom prst="rect">
            <a:avLst/>
          </a:prstGeom>
        </p:spPr>
      </p:pic>
      <p:sp>
        <p:nvSpPr>
          <p:cNvPr id="15" name="Rechteck 14"/>
          <p:cNvSpPr/>
          <p:nvPr/>
        </p:nvSpPr>
        <p:spPr>
          <a:xfrm>
            <a:off x="896112" y="4791456"/>
            <a:ext cx="5824728" cy="64922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Rechteck 15"/>
          <p:cNvSpPr/>
          <p:nvPr/>
        </p:nvSpPr>
        <p:spPr>
          <a:xfrm>
            <a:off x="896112" y="2457573"/>
            <a:ext cx="5824728" cy="782837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Rechteck 11"/>
          <p:cNvSpPr/>
          <p:nvPr/>
        </p:nvSpPr>
        <p:spPr>
          <a:xfrm>
            <a:off x="896112" y="3244600"/>
            <a:ext cx="5824728" cy="15468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7862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6199632"/>
            <a:ext cx="12192000" cy="658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059275" y="1426032"/>
            <a:ext cx="10431925" cy="461665"/>
          </a:xfrm>
        </p:spPr>
        <p:txBody>
          <a:bodyPr/>
          <a:lstStyle/>
          <a:p>
            <a:r>
              <a:rPr lang="fr-CH" dirty="0" err="1" smtClean="0"/>
              <a:t>Vorab</a:t>
            </a:r>
            <a:r>
              <a:rPr lang="fr-CH" dirty="0" smtClean="0"/>
              <a:t> …</a:t>
            </a:r>
            <a:endParaRPr lang="de-CH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" y="1041788"/>
            <a:ext cx="9838944" cy="518121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" y="1041788"/>
            <a:ext cx="9844882" cy="5404732"/>
          </a:xfrm>
          <a:prstGeom prst="rect">
            <a:avLst/>
          </a:prstGeom>
        </p:spPr>
      </p:pic>
      <p:sp>
        <p:nvSpPr>
          <p:cNvPr id="8" name="Verbotsymbol 7"/>
          <p:cNvSpPr/>
          <p:nvPr/>
        </p:nvSpPr>
        <p:spPr>
          <a:xfrm>
            <a:off x="2390643" y="2587752"/>
            <a:ext cx="3059181" cy="3081502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096000" y="2697480"/>
            <a:ext cx="4314001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CH" sz="4000" b="1" dirty="0" smtClean="0">
                <a:solidFill>
                  <a:srgbClr val="00B050"/>
                </a:solidFill>
              </a:rPr>
              <a:t>Eine Publikation.</a:t>
            </a:r>
            <a:endParaRPr lang="de-CH" sz="4000" b="1" dirty="0">
              <a:solidFill>
                <a:srgbClr val="00B050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096000" y="4311935"/>
            <a:ext cx="4611624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Keine maschinen-lesbaren Daten.</a:t>
            </a:r>
            <a:endParaRPr lang="de-CH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6096000" y="3504707"/>
            <a:ext cx="5540299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CH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Für Direktkund*innen.</a:t>
            </a:r>
            <a:endParaRPr lang="de-CH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172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63636" y="2311632"/>
            <a:ext cx="10427564" cy="205184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>
                <a:latin typeface="Arial" panose="020B0604020202020204" pitchFamily="34" charset="0"/>
                <a:cs typeface="Arial" panose="020B0604020202020204" pitchFamily="34" charset="0"/>
              </a:rPr>
              <a:t>Output-Datenbanken </a:t>
            </a:r>
            <a:r>
              <a:rPr lang="de-CH" dirty="0" smtClean="0">
                <a:latin typeface="Arial" panose="020B0604020202020204" pitchFamily="34" charset="0"/>
                <a:cs typeface="Arial" panose="020B0604020202020204" pitchFamily="34" charset="0"/>
              </a:rPr>
              <a:t>mit maschinenlesbaren Ressourcen</a:t>
            </a:r>
            <a:endParaRPr lang="de-CH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>
                <a:latin typeface="Arial" panose="020B0604020202020204" pitchFamily="34" charset="0"/>
                <a:cs typeface="Arial" panose="020B0604020202020204" pitchFamily="34" charset="0"/>
              </a:rPr>
              <a:t>Neue, d</a:t>
            </a:r>
            <a:r>
              <a:rPr lang="de-CH" dirty="0" smtClean="0">
                <a:latin typeface="Arial" panose="020B0604020202020204" pitchFamily="34" charset="0"/>
                <a:cs typeface="Arial" panose="020B0604020202020204" pitchFamily="34" charset="0"/>
              </a:rPr>
              <a:t>ynamische </a:t>
            </a:r>
            <a:r>
              <a:rPr lang="de-CH" dirty="0" smtClean="0">
                <a:latin typeface="Arial" panose="020B0604020202020204" pitchFamily="34" charset="0"/>
                <a:cs typeface="Arial" panose="020B0604020202020204" pitchFamily="34" charset="0"/>
              </a:rPr>
              <a:t>Visualisierungen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>
                <a:latin typeface="Arial" panose="020B0604020202020204" pitchFamily="34" charset="0"/>
                <a:cs typeface="Arial" panose="020B0604020202020204" pitchFamily="34" charset="0"/>
              </a:rPr>
              <a:t>Thematisch: Wahl- </a:t>
            </a:r>
            <a:r>
              <a:rPr lang="de-CH" dirty="0" smtClean="0">
                <a:latin typeface="Arial" panose="020B0604020202020204" pitchFamily="34" charset="0"/>
                <a:cs typeface="Arial" panose="020B0604020202020204" pitchFamily="34" charset="0"/>
              </a:rPr>
              <a:t>und Abstimmungsdaten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>
                <a:latin typeface="Arial" panose="020B0604020202020204" pitchFamily="34" charset="0"/>
                <a:cs typeface="Arial" panose="020B0604020202020204" pitchFamily="34" charset="0"/>
              </a:rPr>
              <a:t>Einzelne, häufig nachgefragte Datasets als OGD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059275" y="1426032"/>
            <a:ext cx="10431925" cy="461665"/>
          </a:xfrm>
        </p:spPr>
        <p:txBody>
          <a:bodyPr/>
          <a:lstStyle/>
          <a:p>
            <a:r>
              <a:rPr lang="fr-CH" dirty="0" err="1" smtClean="0"/>
              <a:t>Aktuelle</a:t>
            </a:r>
            <a:r>
              <a:rPr lang="fr-CH" dirty="0" smtClean="0"/>
              <a:t> </a:t>
            </a:r>
            <a:r>
              <a:rPr lang="fr-CH" dirty="0" err="1" smtClean="0"/>
              <a:t>Datenangebote</a:t>
            </a:r>
            <a:r>
              <a:rPr lang="fr-CH" dirty="0" smtClean="0"/>
              <a:t> </a:t>
            </a:r>
            <a:r>
              <a:rPr lang="fr-CH" dirty="0" err="1" smtClean="0"/>
              <a:t>als</a:t>
            </a:r>
            <a:r>
              <a:rPr lang="fr-CH" dirty="0" smtClean="0"/>
              <a:t> OGD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2253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10605599" y="6405647"/>
            <a:ext cx="881239" cy="227628"/>
          </a:xfrm>
          <a:prstGeom prst="rect">
            <a:avLst/>
          </a:prstGeom>
        </p:spPr>
        <p:txBody>
          <a:bodyPr/>
          <a:lstStyle/>
          <a:p>
            <a:fld id="{7376A5A3-8F85-406F-8E5A-90FF9E31E9F2}" type="slidenum">
              <a:rPr lang="de-CH" smtClean="0"/>
              <a:pPr/>
              <a:t>6</a:t>
            </a:fld>
            <a:endParaRPr lang="de-CH" dirty="0"/>
          </a:p>
        </p:txBody>
      </p:sp>
      <p:sp>
        <p:nvSpPr>
          <p:cNvPr id="13" name="Rectangle 9"/>
          <p:cNvSpPr txBox="1">
            <a:spLocks noChangeArrowheads="1"/>
          </p:cNvSpPr>
          <p:nvPr/>
        </p:nvSpPr>
        <p:spPr>
          <a:xfrm>
            <a:off x="2036064" y="1196975"/>
            <a:ext cx="7379468" cy="1151905"/>
          </a:xfrm>
          <a:prstGeom prst="rect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CH" sz="4400" kern="0" dirty="0">
                <a:solidFill>
                  <a:srgbClr val="002060"/>
                </a:solidFill>
                <a:latin typeface="Arial"/>
                <a:cs typeface="Arial"/>
              </a:rPr>
              <a:t>STAT-TAB</a:t>
            </a:r>
            <a:r>
              <a:rPr kumimoji="0" lang="de-CH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/>
            </a:r>
            <a:br>
              <a:rPr kumimoji="0" lang="de-CH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Die </a:t>
            </a: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statistische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Online-</a:t>
            </a:r>
            <a:r>
              <a:rPr kumimoji="0" lang="fr-F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Datenbank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des BFS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Rectangle 9"/>
          <p:cNvSpPr txBox="1">
            <a:spLocks noChangeArrowheads="1"/>
          </p:cNvSpPr>
          <p:nvPr/>
        </p:nvSpPr>
        <p:spPr bwMode="auto">
          <a:xfrm>
            <a:off x="2112264" y="2745566"/>
            <a:ext cx="7772400" cy="1763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CH" sz="4400" kern="0" dirty="0">
                <a:solidFill>
                  <a:srgbClr val="002060"/>
                </a:solidFill>
                <a:latin typeface="Arial"/>
                <a:ea typeface="+mn-ea"/>
                <a:cs typeface="Arial"/>
              </a:rPr>
              <a:t>Statistische </a:t>
            </a:r>
            <a:r>
              <a:rPr lang="de-CH" sz="4400" kern="0" dirty="0" smtClean="0">
                <a:solidFill>
                  <a:srgbClr val="002060"/>
                </a:solidFill>
                <a:latin typeface="Arial"/>
                <a:ea typeface="+mn-ea"/>
                <a:cs typeface="Arial"/>
              </a:rPr>
              <a:t>Atlanten</a:t>
            </a:r>
          </a:p>
          <a:p>
            <a:endParaRPr lang="en-US" sz="4400" kern="0" dirty="0">
              <a:solidFill>
                <a:srgbClr val="002060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15" name="Inhaltsplatzhalter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264" y="3393211"/>
            <a:ext cx="761581" cy="76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633" y="3393211"/>
            <a:ext cx="760237" cy="76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188" y="2827887"/>
            <a:ext cx="2564532" cy="166488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808080">
                <a:alpha val="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Grafi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658" y="3393211"/>
            <a:ext cx="761824" cy="76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2036064" y="4606442"/>
            <a:ext cx="5766124" cy="1138773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de-CH" sz="4400" b="1" kern="0" dirty="0" smtClean="0">
                <a:solidFill>
                  <a:srgbClr val="002060"/>
                </a:solidFill>
                <a:latin typeface="Arial"/>
                <a:cs typeface="Arial"/>
              </a:rPr>
              <a:t>Regionalporträts</a:t>
            </a:r>
            <a:endParaRPr lang="de-CH" sz="44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eaLnBrk="1" hangingPunct="1"/>
            <a:r>
              <a:rPr lang="de-CH" dirty="0" smtClean="0">
                <a:latin typeface="+mn-lt"/>
                <a:sym typeface="Wingdings" pitchFamily="2" charset="2"/>
              </a:rPr>
              <a:t>Länder – </a:t>
            </a:r>
            <a:r>
              <a:rPr lang="de-CH" dirty="0" smtClean="0">
                <a:latin typeface="+mn-lt"/>
              </a:rPr>
              <a:t>Kantone – Städte – Gemeinden </a:t>
            </a:r>
            <a:endParaRPr lang="de-CH" dirty="0">
              <a:latin typeface="+mn-lt"/>
            </a:endParaRPr>
          </a:p>
        </p:txBody>
      </p:sp>
      <p:sp>
        <p:nvSpPr>
          <p:cNvPr id="12" name="Textfeld 11"/>
          <p:cNvSpPr txBox="1"/>
          <p:nvPr/>
        </p:nvSpPr>
        <p:spPr>
          <a:xfrm rot="16200000">
            <a:off x="-1047851" y="3158229"/>
            <a:ext cx="47500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600" b="1" dirty="0" smtClean="0">
                <a:solidFill>
                  <a:srgbClr val="00B050"/>
                </a:solidFill>
              </a:rPr>
              <a:t>Output-Datenbanken</a:t>
            </a:r>
            <a:endParaRPr lang="de-CH" sz="3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33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2145" y="1206786"/>
            <a:ext cx="6186936" cy="565121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400" y="1418400"/>
            <a:ext cx="2792752" cy="46166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>
              <a:lnSpc>
                <a:spcPts val="3600"/>
              </a:lnSpc>
              <a:spcBef>
                <a:spcPct val="0"/>
              </a:spcBef>
            </a:pPr>
            <a:r>
              <a:rPr lang="en-US" sz="3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+mj-ea"/>
                <a:cs typeface="+mj-cs"/>
              </a:rPr>
              <a:t>STAT-TAB 2.0</a:t>
            </a:r>
            <a:endParaRPr lang="en-US" sz="3000" b="1" dirty="0">
              <a:solidFill>
                <a:schemeClr val="accent5">
                  <a:lumMod val="60000"/>
                  <a:lumOff val="4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701" y="2125409"/>
            <a:ext cx="1153196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effectLst/>
              </a:rPr>
              <a:t>https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://www.pxweb.bfs.admin.ch/</a:t>
            </a:r>
            <a:endParaRPr lang="en-US" sz="2000" dirty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7" name="Inhaltsplatzhalter 2"/>
          <p:cNvSpPr>
            <a:spLocks noGrp="1"/>
          </p:cNvSpPr>
          <p:nvPr>
            <p:ph idx="4294967295"/>
          </p:nvPr>
        </p:nvSpPr>
        <p:spPr>
          <a:xfrm>
            <a:off x="1049249" y="2822988"/>
            <a:ext cx="3970012" cy="2616101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Aktuelles, Datencube-basiertes interaktives </a:t>
            </a:r>
            <a:r>
              <a:rPr lang="de-DE" dirty="0" err="1" smtClean="0"/>
              <a:t>Tabulationstool</a:t>
            </a:r>
            <a:r>
              <a:rPr lang="de-DE" dirty="0" smtClean="0"/>
              <a:t> </a:t>
            </a:r>
            <a:r>
              <a:rPr lang="de-DE" dirty="0" smtClean="0"/>
              <a:t>für </a:t>
            </a:r>
            <a:r>
              <a:rPr lang="de-DE" dirty="0" smtClean="0"/>
              <a:t>fast alle Themenbereiche</a:t>
            </a:r>
          </a:p>
          <a:p>
            <a:r>
              <a:rPr lang="de-DE" dirty="0" smtClean="0"/>
              <a:t>Basis: PX-Web (</a:t>
            </a:r>
            <a:r>
              <a:rPr lang="de-DE" dirty="0" err="1" smtClean="0"/>
              <a:t>Statistics</a:t>
            </a:r>
            <a:r>
              <a:rPr lang="de-DE" dirty="0" smtClean="0"/>
              <a:t> </a:t>
            </a:r>
            <a:r>
              <a:rPr lang="de-DE" dirty="0" err="1" smtClean="0"/>
              <a:t>Sweden</a:t>
            </a:r>
            <a:r>
              <a:rPr lang="de-DE" dirty="0" smtClean="0"/>
              <a:t> und andere)</a:t>
            </a:r>
          </a:p>
        </p:txBody>
      </p:sp>
    </p:spTree>
    <p:extLst>
      <p:ext uri="{BB962C8B-B14F-4D97-AF65-F5344CB8AC3E}">
        <p14:creationId xmlns:p14="http://schemas.microsoft.com/office/powerpoint/2010/main" val="157249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59275" y="1426032"/>
            <a:ext cx="10431925" cy="1384995"/>
          </a:xfrm>
        </p:spPr>
        <p:txBody>
          <a:bodyPr/>
          <a:lstStyle/>
          <a:p>
            <a:r>
              <a:rPr lang="de-CH" dirty="0" smtClean="0"/>
              <a:t>STAT-TAB 2.0: </a:t>
            </a:r>
            <a:r>
              <a:rPr lang="de-CH" dirty="0" smtClean="0"/>
              <a:t>Eigene Anfragen kreieren und in Applikationen mit API/JSON verfügbar machen</a:t>
            </a:r>
            <a:r>
              <a:rPr lang="de-CH" dirty="0"/>
              <a:t/>
            </a:r>
            <a:br>
              <a:rPr lang="de-CH" dirty="0"/>
            </a:br>
            <a:endParaRPr lang="en-US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9275" y="2487470"/>
            <a:ext cx="4716871" cy="3832747"/>
          </a:xfrm>
          <a:prstGeom prst="rect">
            <a:avLst/>
          </a:prstGeom>
        </p:spPr>
      </p:pic>
      <p:pic>
        <p:nvPicPr>
          <p:cNvPr id="5" name="Espace réservé du contenu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9836" y="2487469"/>
            <a:ext cx="4266891" cy="375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49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153" y="1027041"/>
            <a:ext cx="5808556" cy="3184691"/>
          </a:xfrm>
          <a:prstGeom prst="rect">
            <a:avLst/>
          </a:prstGeom>
        </p:spPr>
      </p:pic>
      <p:pic>
        <p:nvPicPr>
          <p:cNvPr id="16" name="Image 15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572" y="4292794"/>
            <a:ext cx="11171428" cy="438095"/>
          </a:xfrm>
          <a:prstGeom prst="rect">
            <a:avLst/>
          </a:prstGeom>
        </p:spPr>
      </p:pic>
      <p:pic>
        <p:nvPicPr>
          <p:cNvPr id="17" name="Image 16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0572" y="4823983"/>
            <a:ext cx="11095238" cy="466667"/>
          </a:xfrm>
          <a:prstGeom prst="rect">
            <a:avLst/>
          </a:prstGeom>
        </p:spPr>
      </p:pic>
      <p:pic>
        <p:nvPicPr>
          <p:cNvPr id="18" name="Image 17">
            <a:hlinkClick r:id="rId8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0572" y="5383744"/>
            <a:ext cx="11114286" cy="466667"/>
          </a:xfrm>
          <a:prstGeom prst="rect">
            <a:avLst/>
          </a:prstGeom>
        </p:spPr>
      </p:pic>
      <p:sp>
        <p:nvSpPr>
          <p:cNvPr id="22" name="Pentagone 21"/>
          <p:cNvSpPr/>
          <p:nvPr/>
        </p:nvSpPr>
        <p:spPr>
          <a:xfrm>
            <a:off x="168442" y="4292794"/>
            <a:ext cx="938463" cy="438095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 smtClean="0"/>
              <a:t>UDS</a:t>
            </a:r>
            <a:endParaRPr lang="en-US" dirty="0"/>
          </a:p>
        </p:txBody>
      </p:sp>
      <p:sp>
        <p:nvSpPr>
          <p:cNvPr id="25" name="Pentagone 24"/>
          <p:cNvSpPr/>
          <p:nvPr/>
        </p:nvSpPr>
        <p:spPr>
          <a:xfrm>
            <a:off x="168442" y="4852555"/>
            <a:ext cx="938463" cy="438095"/>
          </a:xfrm>
          <a:prstGeom prst="homePlate">
            <a:avLst/>
          </a:prstGeom>
          <a:solidFill>
            <a:srgbClr val="8FAA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 smtClean="0"/>
              <a:t>API</a:t>
            </a:r>
            <a:endParaRPr lang="en-US" dirty="0"/>
          </a:p>
        </p:txBody>
      </p:sp>
      <p:sp>
        <p:nvSpPr>
          <p:cNvPr id="26" name="Pentagone 25"/>
          <p:cNvSpPr/>
          <p:nvPr/>
        </p:nvSpPr>
        <p:spPr>
          <a:xfrm>
            <a:off x="168441" y="5412316"/>
            <a:ext cx="938463" cy="438095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 err="1"/>
              <a:t>Appl</a:t>
            </a:r>
            <a:endParaRPr lang="en-US" dirty="0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7337827" y="1662382"/>
            <a:ext cx="4854173" cy="11475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 err="1" smtClean="0"/>
              <a:t>Aktuell</a:t>
            </a:r>
            <a:r>
              <a:rPr lang="fr-CH" dirty="0" smtClean="0"/>
              <a:t>: </a:t>
            </a:r>
            <a:r>
              <a:rPr lang="fr-CH" b="1" dirty="0" smtClean="0"/>
              <a:t>666 </a:t>
            </a:r>
            <a:r>
              <a:rPr lang="fr-CH" b="1" dirty="0" err="1" smtClean="0"/>
              <a:t>Datencubes</a:t>
            </a:r>
            <a:endParaRPr lang="fr-CH" b="1" dirty="0" smtClean="0"/>
          </a:p>
          <a:p>
            <a:r>
              <a:rPr lang="fr-CH" dirty="0" smtClean="0">
                <a:sym typeface="Wingdings" panose="05000000000000000000" pitchFamily="2" charset="2"/>
              </a:rPr>
              <a:t> www.opendata.swiss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82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9275" y="1426032"/>
            <a:ext cx="10431925" cy="923330"/>
          </a:xfrm>
        </p:spPr>
        <p:txBody>
          <a:bodyPr/>
          <a:lstStyle/>
          <a:p>
            <a:r>
              <a:rPr lang="de-CH" dirty="0" smtClean="0"/>
              <a:t>Datenangebote direkt in neuen Visualisierungen – </a:t>
            </a:r>
            <a:br>
              <a:rPr lang="de-CH" dirty="0" smtClean="0"/>
            </a:br>
            <a:r>
              <a:rPr lang="de-CH" dirty="0" smtClean="0"/>
              <a:t>OGD-basierte Anwendungen des BFS</a:t>
            </a:r>
            <a:endParaRPr lang="de-CH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67" y="2542032"/>
            <a:ext cx="4087368" cy="4087368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517" y="2542032"/>
            <a:ext cx="5059239" cy="294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5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9275" y="1142568"/>
            <a:ext cx="10431925" cy="461665"/>
          </a:xfrm>
        </p:spPr>
        <p:txBody>
          <a:bodyPr/>
          <a:lstStyle/>
          <a:p>
            <a:r>
              <a:rPr lang="de-CH"/>
              <a:t>www.experimental.bfs.admin.ch</a:t>
            </a:r>
            <a:endParaRPr lang="de-CH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75" y="1667664"/>
            <a:ext cx="10058400" cy="518517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03" y="1724690"/>
            <a:ext cx="6836897" cy="507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05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91" y="1993392"/>
            <a:ext cx="4582573" cy="41931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9275" y="1426032"/>
            <a:ext cx="10431925" cy="461665"/>
          </a:xfrm>
        </p:spPr>
        <p:txBody>
          <a:bodyPr/>
          <a:lstStyle/>
          <a:p>
            <a:r>
              <a:rPr lang="de-CH" dirty="0" smtClean="0"/>
              <a:t>Datenangebote direkt in neuen Visualisierungen</a:t>
            </a:r>
            <a:endParaRPr lang="de-CH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91" y="1993392"/>
            <a:ext cx="4647466" cy="431596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184" y="1887697"/>
            <a:ext cx="5024496" cy="4349939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319" y="1993392"/>
            <a:ext cx="4663661" cy="424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42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9275" y="1426032"/>
            <a:ext cx="10431925" cy="461665"/>
          </a:xfrm>
        </p:spPr>
        <p:txBody>
          <a:bodyPr/>
          <a:lstStyle/>
          <a:p>
            <a:r>
              <a:rPr lang="de-CH" dirty="0" smtClean="0"/>
              <a:t>Datenangebote in den Statistischen Atlanten</a:t>
            </a:r>
            <a:endParaRPr lang="de-CH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75" y="1887697"/>
            <a:ext cx="8907685" cy="4323939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75" y="1887698"/>
            <a:ext cx="8907685" cy="436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62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 txBox="1">
            <a:spLocks/>
          </p:cNvSpPr>
          <p:nvPr/>
        </p:nvSpPr>
        <p:spPr>
          <a:xfrm>
            <a:off x="1059275" y="1426032"/>
            <a:ext cx="10431925" cy="46166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3000" b="1" kern="120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de-CH" dirty="0" smtClean="0"/>
              <a:t>OGD-Pilot 2019: Wahl- und Abstimmungsergebnisse</a:t>
            </a:r>
            <a:endParaRPr lang="de-CH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698" y="2193586"/>
            <a:ext cx="1718230" cy="318872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513" y="2193586"/>
            <a:ext cx="4289948" cy="318872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0132" y="1045749"/>
            <a:ext cx="1139834" cy="1094241"/>
          </a:xfrm>
          <a:prstGeom prst="rect">
            <a:avLst/>
          </a:prstGeom>
        </p:spPr>
      </p:pic>
      <p:sp>
        <p:nvSpPr>
          <p:cNvPr id="16" name="Inhaltsplatzhalter 11"/>
          <p:cNvSpPr>
            <a:spLocks noGrp="1"/>
          </p:cNvSpPr>
          <p:nvPr>
            <p:ph idx="4294967295"/>
          </p:nvPr>
        </p:nvSpPr>
        <p:spPr>
          <a:xfrm>
            <a:off x="1358513" y="5453302"/>
            <a:ext cx="4858752" cy="66320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ts val="2400"/>
              </a:lnSpc>
            </a:pPr>
            <a:r>
              <a:rPr lang="de-CH" sz="2000" i="1" dirty="0" smtClean="0"/>
              <a:t>Offizielle Wahlwebsite des Bundes: </a:t>
            </a:r>
            <a:r>
              <a:rPr lang="de-CH" sz="2000" i="1" dirty="0" smtClean="0">
                <a:solidFill>
                  <a:srgbClr val="0070C0"/>
                </a:solidFill>
              </a:rPr>
              <a:t>www.wahlen.admin.ch</a:t>
            </a:r>
            <a:endParaRPr lang="de-CH" sz="2000" i="1" dirty="0">
              <a:solidFill>
                <a:srgbClr val="0070C0"/>
              </a:solidFill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5305" y="2194828"/>
            <a:ext cx="1731854" cy="318748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8" name="Inhaltsplatzhalter 11"/>
          <p:cNvSpPr>
            <a:spLocks noGrp="1"/>
          </p:cNvSpPr>
          <p:nvPr>
            <p:ph idx="4294967295"/>
          </p:nvPr>
        </p:nvSpPr>
        <p:spPr>
          <a:xfrm>
            <a:off x="6849698" y="5453301"/>
            <a:ext cx="4361677" cy="66320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ts val="2400"/>
              </a:lnSpc>
            </a:pPr>
            <a:r>
              <a:rPr lang="de-CH" sz="2000" i="1" dirty="0" smtClean="0"/>
              <a:t>Bundeskanzlei, BFS, Kanton Zürich Abstimmungs-App </a:t>
            </a:r>
            <a:r>
              <a:rPr lang="de-CH" sz="2000" i="1" dirty="0" err="1" smtClean="0">
                <a:solidFill>
                  <a:srgbClr val="0070C0"/>
                </a:solidFill>
              </a:rPr>
              <a:t>VoteInfo</a:t>
            </a:r>
            <a:endParaRPr lang="de-CH" sz="20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11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Nutzungzahlen</a:t>
            </a:r>
            <a:endParaRPr lang="de-CH" dirty="0"/>
          </a:p>
        </p:txBody>
      </p:sp>
      <p:graphicFrame>
        <p:nvGraphicFramePr>
          <p:cNvPr id="5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6842755"/>
              </p:ext>
            </p:extLst>
          </p:nvPr>
        </p:nvGraphicFramePr>
        <p:xfrm>
          <a:off x="1059275" y="2141986"/>
          <a:ext cx="3413760" cy="2110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125088"/>
              </p:ext>
            </p:extLst>
          </p:nvPr>
        </p:nvGraphicFramePr>
        <p:xfrm>
          <a:off x="4814363" y="2141986"/>
          <a:ext cx="3421380" cy="2110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5883413"/>
              </p:ext>
            </p:extLst>
          </p:nvPr>
        </p:nvGraphicFramePr>
        <p:xfrm>
          <a:off x="8577072" y="2147105"/>
          <a:ext cx="3413760" cy="2110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aphique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7710569"/>
              </p:ext>
            </p:extLst>
          </p:nvPr>
        </p:nvGraphicFramePr>
        <p:xfrm>
          <a:off x="1059275" y="4252726"/>
          <a:ext cx="3429000" cy="2110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Graphique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4729721"/>
              </p:ext>
            </p:extLst>
          </p:nvPr>
        </p:nvGraphicFramePr>
        <p:xfrm>
          <a:off x="4829603" y="4248701"/>
          <a:ext cx="3406140" cy="2110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Graphique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3668270"/>
              </p:ext>
            </p:extLst>
          </p:nvPr>
        </p:nvGraphicFramePr>
        <p:xfrm>
          <a:off x="8569452" y="4257845"/>
          <a:ext cx="3421380" cy="2110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1" name="Rechteck 10"/>
          <p:cNvSpPr/>
          <p:nvPr/>
        </p:nvSpPr>
        <p:spPr>
          <a:xfrm>
            <a:off x="4653103" y="4248701"/>
            <a:ext cx="3805097" cy="21107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9569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11548872" y="0"/>
            <a:ext cx="64312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780863" cy="6858000"/>
          </a:xfrm>
          <a:prstGeom prst="rect">
            <a:avLst/>
          </a:prstGeom>
        </p:spPr>
      </p:pic>
      <p:grpSp>
        <p:nvGrpSpPr>
          <p:cNvPr id="4" name="Gruppieren 3"/>
          <p:cNvGrpSpPr/>
          <p:nvPr/>
        </p:nvGrpSpPr>
        <p:grpSpPr>
          <a:xfrm>
            <a:off x="3389" y="-11689"/>
            <a:ext cx="12027409" cy="6869689"/>
            <a:chOff x="3389" y="-11689"/>
            <a:chExt cx="12027409" cy="6869689"/>
          </a:xfrm>
        </p:grpSpPr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9" y="-11689"/>
              <a:ext cx="11384281" cy="6869689"/>
            </a:xfrm>
            <a:prstGeom prst="rect">
              <a:avLst/>
            </a:prstGeom>
          </p:spPr>
        </p:pic>
        <p:sp>
          <p:nvSpPr>
            <p:cNvPr id="19" name="Rechteck 18"/>
            <p:cNvSpPr/>
            <p:nvPr/>
          </p:nvSpPr>
          <p:spPr>
            <a:xfrm>
              <a:off x="11387670" y="-11689"/>
              <a:ext cx="64312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</p:spTree>
    <p:extLst>
      <p:ext uri="{BB962C8B-B14F-4D97-AF65-F5344CB8AC3E}">
        <p14:creationId xmlns:p14="http://schemas.microsoft.com/office/powerpoint/2010/main" val="94002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59275" y="1426032"/>
            <a:ext cx="10431925" cy="461665"/>
          </a:xfrm>
        </p:spPr>
        <p:txBody>
          <a:bodyPr/>
          <a:lstStyle/>
          <a:p>
            <a:r>
              <a:rPr lang="en-US" dirty="0" err="1" smtClean="0"/>
              <a:t>Maschinenlesbare</a:t>
            </a:r>
            <a:r>
              <a:rPr lang="en-US" dirty="0" smtClean="0"/>
              <a:t> </a:t>
            </a:r>
            <a:r>
              <a:rPr lang="en-US" dirty="0" err="1" smtClean="0"/>
              <a:t>Einzel</a:t>
            </a:r>
            <a:r>
              <a:rPr lang="en-US" dirty="0" smtClean="0"/>
              <a:t>-Datasets</a:t>
            </a:r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43" y="2368295"/>
            <a:ext cx="5387680" cy="238658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032" y="2368295"/>
            <a:ext cx="5907811" cy="326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7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9275" y="1426032"/>
            <a:ext cx="10431925" cy="461665"/>
          </a:xfrm>
        </p:spPr>
        <p:txBody>
          <a:bodyPr/>
          <a:lstStyle/>
          <a:p>
            <a:r>
              <a:rPr lang="de-CH" dirty="0" smtClean="0"/>
              <a:t>Sukzessive Ergänzen fehlender OGD-Angebote</a:t>
            </a:r>
            <a:endParaRPr lang="de-CH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79" y="1975104"/>
            <a:ext cx="3942566" cy="4087368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545" y="1975104"/>
            <a:ext cx="6217847" cy="4208808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4830417" y="1887697"/>
            <a:ext cx="6410740" cy="42962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" name="Textfeld 4"/>
          <p:cNvSpPr txBox="1"/>
          <p:nvPr/>
        </p:nvSpPr>
        <p:spPr>
          <a:xfrm>
            <a:off x="5529470" y="3049292"/>
            <a:ext cx="544333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sz="4000" b="1" dirty="0" smtClean="0">
                <a:solidFill>
                  <a:srgbClr val="00B050"/>
                </a:solidFill>
              </a:rPr>
              <a:t>Bitte konkret melden, wenn bestimmte Datensätze fehlen! </a:t>
            </a:r>
            <a:endParaRPr lang="de-CH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0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837000" y="1900799"/>
            <a:ext cx="10425600" cy="564257"/>
          </a:xfrm>
        </p:spPr>
        <p:txBody>
          <a:bodyPr/>
          <a:lstStyle/>
          <a:p>
            <a:pPr algn="ctr"/>
            <a:r>
              <a:rPr lang="de-CH" dirty="0" smtClean="0"/>
              <a:t>Vielen Dank für die Aufmerksamkeit!</a:t>
            </a:r>
            <a:endParaRPr lang="de-CH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3217" y="3467058"/>
            <a:ext cx="1698171" cy="171994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/>
          <a:srcRect t="56417" b="3691"/>
          <a:stretch/>
        </p:blipFill>
        <p:spPr>
          <a:xfrm>
            <a:off x="1457490" y="3467058"/>
            <a:ext cx="1721143" cy="1676401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1" t="23661" r="11234" b="22664"/>
          <a:stretch/>
        </p:blipFill>
        <p:spPr>
          <a:xfrm>
            <a:off x="7458139" y="3439887"/>
            <a:ext cx="1719944" cy="1763485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6127239" y="3520428"/>
            <a:ext cx="12409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9600" b="1" dirty="0" smtClean="0">
                <a:sym typeface="Wingdings" panose="05000000000000000000" pitchFamily="2" charset="2"/>
              </a:rPr>
              <a:t></a:t>
            </a:r>
            <a:endParaRPr lang="de-CH" sz="9600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3118837" y="3520428"/>
            <a:ext cx="12409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9600" b="1" dirty="0" smtClean="0">
                <a:sym typeface="Wingdings" panose="05000000000000000000" pitchFamily="2" charset="2"/>
              </a:rPr>
              <a:t></a:t>
            </a:r>
            <a:endParaRPr lang="de-CH" sz="9600" b="1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250" y="2723468"/>
            <a:ext cx="2344936" cy="2931170"/>
          </a:xfrm>
          <a:prstGeom prst="rect">
            <a:avLst/>
          </a:prstGeom>
        </p:spPr>
      </p:pic>
      <p:sp>
        <p:nvSpPr>
          <p:cNvPr id="13" name="Titel 3"/>
          <p:cNvSpPr txBox="1">
            <a:spLocks/>
          </p:cNvSpPr>
          <p:nvPr/>
        </p:nvSpPr>
        <p:spPr>
          <a:xfrm>
            <a:off x="914439" y="5581203"/>
            <a:ext cx="10425600" cy="48160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ts val="4400"/>
              </a:lnSpc>
              <a:spcBef>
                <a:spcPct val="0"/>
              </a:spcBef>
              <a:buNone/>
              <a:defRPr sz="4000" b="1" kern="120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de-CH" sz="2000" dirty="0"/>
              <a:t>t</a:t>
            </a:r>
            <a:r>
              <a:rPr lang="de-CH" sz="2000" dirty="0" smtClean="0"/>
              <a:t>homas.schulz@bfs.admin.ch</a:t>
            </a:r>
            <a:endParaRPr lang="de-CH" sz="2000" dirty="0"/>
          </a:p>
        </p:txBody>
      </p:sp>
    </p:spTree>
    <p:extLst>
      <p:ext uri="{BB962C8B-B14F-4D97-AF65-F5344CB8AC3E}">
        <p14:creationId xmlns:p14="http://schemas.microsoft.com/office/powerpoint/2010/main" val="428226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twuerfe_Powerpoint_Vorlagen_170815.potx" id="{90CBC105-AB11-4AAA-A4E4-48DC03A80426}" vid="{60C82E50-7A99-4105-99E8-E7D7F4740E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GL_Diffusionsstrategie_2017-08-23</Template>
  <TotalTime>0</TotalTime>
  <Words>460</Words>
  <Application>Microsoft Office PowerPoint</Application>
  <PresentationFormat>Breitbild</PresentationFormat>
  <Paragraphs>101</Paragraphs>
  <Slides>19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4" baseType="lpstr">
      <vt:lpstr>Arial</vt:lpstr>
      <vt:lpstr>Calibri</vt:lpstr>
      <vt:lpstr>Symbol</vt:lpstr>
      <vt:lpstr>Wingdings</vt:lpstr>
      <vt:lpstr>Office Theme</vt:lpstr>
      <vt:lpstr>OGD@BFS – Stand der Umsetzung Ein Werkstattbericht</vt:lpstr>
      <vt:lpstr>OGD als Teil des zentralen Informationsauftrages der Bundesstatistik für die Bevölkerung in der Schweiz</vt:lpstr>
      <vt:lpstr>PowerPoint-Präsentation</vt:lpstr>
      <vt:lpstr>Vorab …</vt:lpstr>
      <vt:lpstr>Aktuelle Datenangebote als OGD</vt:lpstr>
      <vt:lpstr>PowerPoint-Präsentation</vt:lpstr>
      <vt:lpstr>PowerPoint-Präsentation</vt:lpstr>
      <vt:lpstr>STAT-TAB 2.0: Eigene Anfragen kreieren und in Applikationen mit API/JSON verfügbar machen </vt:lpstr>
      <vt:lpstr>PowerPoint-Präsentation</vt:lpstr>
      <vt:lpstr>Datenangebote direkt in neuen Visualisierungen –  OGD-basierte Anwendungen des BFS</vt:lpstr>
      <vt:lpstr>www.experimental.bfs.admin.ch</vt:lpstr>
      <vt:lpstr>Datenangebote direkt in neuen Visualisierungen</vt:lpstr>
      <vt:lpstr>Datenangebote in den Statistischen Atlanten</vt:lpstr>
      <vt:lpstr>PowerPoint-Präsentation</vt:lpstr>
      <vt:lpstr>Nutzungzahlen</vt:lpstr>
      <vt:lpstr>PowerPoint-Präsentation</vt:lpstr>
      <vt:lpstr>Maschinenlesbare Einzel-Datasets</vt:lpstr>
      <vt:lpstr>Sukzessive Ergänzen fehlender OGD-Angebote</vt:lpstr>
      <vt:lpstr>Vielen Dank für die Aufmerksamkeit!</vt:lpstr>
    </vt:vector>
  </TitlesOfParts>
  <Company>Bundesverwaltung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Thomas Schulz</dc:creator>
  <cp:lastModifiedBy>Schulz Thomas BFS</cp:lastModifiedBy>
  <cp:revision>89</cp:revision>
  <cp:lastPrinted>2017-08-17T07:40:24Z</cp:lastPrinted>
  <dcterms:created xsi:type="dcterms:W3CDTF">2017-08-17T00:23:16Z</dcterms:created>
  <dcterms:modified xsi:type="dcterms:W3CDTF">2020-11-30T10:59:59Z</dcterms:modified>
</cp:coreProperties>
</file>